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81" r:id="rId7"/>
    <p:sldId id="259" r:id="rId8"/>
    <p:sldId id="282" r:id="rId9"/>
    <p:sldId id="283" r:id="rId10"/>
    <p:sldId id="284" r:id="rId11"/>
    <p:sldId id="287" r:id="rId12"/>
    <p:sldId id="288" r:id="rId13"/>
    <p:sldId id="289" r:id="rId14"/>
    <p:sldId id="273" r:id="rId15"/>
    <p:sldId id="274" r:id="rId16"/>
    <p:sldId id="261" r:id="rId17"/>
    <p:sldId id="268" r:id="rId18"/>
    <p:sldId id="269" r:id="rId19"/>
    <p:sldId id="285" r:id="rId20"/>
    <p:sldId id="276" r:id="rId21"/>
    <p:sldId id="286"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FA6AA-A465-0694-3446-7C0647B1E586}" v="15" dt="2021-11-07T09:24:18"/>
    <p1510:client id="{12BEEF4C-6315-2AE0-9E8C-766D3503ECC6}" v="2143" dt="2021-11-06T09:20:15.192"/>
    <p1510:client id="{1707C795-52EE-C3C3-C3E1-63C39E37D747}" v="141" dt="2021-11-07T08:36:40.286"/>
    <p1510:client id="{1BEC508D-253D-C7FB-C3C7-2CCD32E2DB50}" v="571" dt="2021-11-07T05:10:54.147"/>
    <p1510:client id="{2D2EC89D-DEB8-4D75-B7F9-6404A920C93F}" v="18" dt="2021-11-07T05:06:14.915"/>
    <p1510:client id="{309499B5-A784-A536-B798-08C85648B4A1}" v="6" dt="2021-11-07T09:26:41.398"/>
    <p1510:client id="{3949494A-D163-AFE7-1247-A86C27A3972B}" v="8" dt="2021-11-06T02:56:19.186"/>
    <p1510:client id="{57190037-812D-D087-1AC7-FFEDAFDC34F8}" v="818" dt="2021-11-06T02:53:43.945"/>
    <p1510:client id="{66B3BE18-D60F-C1C1-B508-A4F621186B4F}" v="7" dt="2021-11-04T11:16:49.201"/>
    <p1510:client id="{7C10C2B9-0184-029B-DAD9-9FA0BA294513}" v="104" dt="2021-11-07T09:25:05.463"/>
    <p1510:client id="{8A3E5F9F-F508-1F20-AF1E-6A446BF1A215}" v="363" dt="2021-11-06T08:20:32.126"/>
    <p1510:client id="{8E000FD6-0F47-D3DE-2860-70D6AF265696}" v="5" dt="2021-11-03T23:59:56.318"/>
    <p1510:client id="{A5E95643-D4FB-9FB2-551F-7FE18FA06B1C}" v="9" dt="2021-11-06T01:28:21.195"/>
    <p1510:client id="{CC42E4B7-E696-1507-D3E4-A1FC13391F56}" v="18" dt="2021-11-07T04:10:52.374"/>
    <p1510:client id="{CEA4B580-E34C-453A-AB6B-4A177E5AB897}" vWet="4" dt="2021-11-03T12:19:36.345"/>
    <p1510:client id="{D0CF3ACF-83DA-629E-BDCC-C7278E8DE05A}" v="113" dt="2021-11-07T00:37:00.998"/>
    <p1510:client id="{E0B89500-F1CE-33C5-EC37-10A9B5EFFD3E}" v="488" dt="2021-11-03T15:33:29.439"/>
    <p1510:client id="{EB926311-5FC6-DAED-2CAE-15009AC58B22}" v="11" dt="2021-11-07T02:16:59.6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9FDE-A153-4756-9E85-66CFA9594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BC076E1-D801-452D-8EE1-E4D0DB67E5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70432CC-0159-4302-8AE7-B9F15B290C07}"/>
              </a:ext>
            </a:extLst>
          </p:cNvPr>
          <p:cNvSpPr>
            <a:spLocks noGrp="1"/>
          </p:cNvSpPr>
          <p:nvPr>
            <p:ph type="dt" sz="half" idx="10"/>
          </p:nvPr>
        </p:nvSpPr>
        <p:spPr/>
        <p:txBody>
          <a:bodyPr/>
          <a:lstStyle/>
          <a:p>
            <a:fld id="{92F4C83D-2826-4E99-9678-0A39FEA33BA8}" type="datetimeFigureOut">
              <a:rPr lang="en-AU" smtClean="0"/>
              <a:t>7/11/2021</a:t>
            </a:fld>
            <a:endParaRPr lang="en-AU"/>
          </a:p>
        </p:txBody>
      </p:sp>
      <p:sp>
        <p:nvSpPr>
          <p:cNvPr id="5" name="Footer Placeholder 4">
            <a:extLst>
              <a:ext uri="{FF2B5EF4-FFF2-40B4-BE49-F238E27FC236}">
                <a16:creationId xmlns:a16="http://schemas.microsoft.com/office/drawing/2014/main" id="{E88AF120-6A30-40DE-A957-DA22FD645CA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7A1CA9-97B8-47E9-9771-90E52F09C0A5}"/>
              </a:ext>
            </a:extLst>
          </p:cNvPr>
          <p:cNvSpPr>
            <a:spLocks noGrp="1"/>
          </p:cNvSpPr>
          <p:nvPr>
            <p:ph type="sldNum" sz="quarter" idx="12"/>
          </p:nvPr>
        </p:nvSpPr>
        <p:spPr/>
        <p:txBody>
          <a:bodyPr/>
          <a:lstStyle/>
          <a:p>
            <a:fld id="{8A5F65A0-167A-4B5C-BA55-61474423E419}" type="slidenum">
              <a:rPr lang="en-AU" smtClean="0"/>
              <a:t>‹#›</a:t>
            </a:fld>
            <a:endParaRPr lang="en-AU"/>
          </a:p>
        </p:txBody>
      </p:sp>
    </p:spTree>
    <p:extLst>
      <p:ext uri="{BB962C8B-B14F-4D97-AF65-F5344CB8AC3E}">
        <p14:creationId xmlns:p14="http://schemas.microsoft.com/office/powerpoint/2010/main" val="318331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5763E-55E1-4B01-80C1-EACEDBA60A0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E326419-CF57-40B7-9F5A-11BE66DCD9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B090E72-B20B-4CD5-8C8B-B8FE3200707A}"/>
              </a:ext>
            </a:extLst>
          </p:cNvPr>
          <p:cNvSpPr>
            <a:spLocks noGrp="1"/>
          </p:cNvSpPr>
          <p:nvPr>
            <p:ph type="dt" sz="half" idx="10"/>
          </p:nvPr>
        </p:nvSpPr>
        <p:spPr/>
        <p:txBody>
          <a:bodyPr/>
          <a:lstStyle/>
          <a:p>
            <a:fld id="{92F4C83D-2826-4E99-9678-0A39FEA33BA8}" type="datetimeFigureOut">
              <a:rPr lang="en-AU" smtClean="0"/>
              <a:t>7/11/2021</a:t>
            </a:fld>
            <a:endParaRPr lang="en-AU"/>
          </a:p>
        </p:txBody>
      </p:sp>
      <p:sp>
        <p:nvSpPr>
          <p:cNvPr id="5" name="Footer Placeholder 4">
            <a:extLst>
              <a:ext uri="{FF2B5EF4-FFF2-40B4-BE49-F238E27FC236}">
                <a16:creationId xmlns:a16="http://schemas.microsoft.com/office/drawing/2014/main" id="{904805B6-6E19-47EA-B478-11752EBC2A5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7059570-FBC6-4316-A1DE-DD219041E636}"/>
              </a:ext>
            </a:extLst>
          </p:cNvPr>
          <p:cNvSpPr>
            <a:spLocks noGrp="1"/>
          </p:cNvSpPr>
          <p:nvPr>
            <p:ph type="sldNum" sz="quarter" idx="12"/>
          </p:nvPr>
        </p:nvSpPr>
        <p:spPr/>
        <p:txBody>
          <a:bodyPr/>
          <a:lstStyle/>
          <a:p>
            <a:fld id="{8A5F65A0-167A-4B5C-BA55-61474423E419}" type="slidenum">
              <a:rPr lang="en-AU" smtClean="0"/>
              <a:t>‹#›</a:t>
            </a:fld>
            <a:endParaRPr lang="en-AU"/>
          </a:p>
        </p:txBody>
      </p:sp>
    </p:spTree>
    <p:extLst>
      <p:ext uri="{BB962C8B-B14F-4D97-AF65-F5344CB8AC3E}">
        <p14:creationId xmlns:p14="http://schemas.microsoft.com/office/powerpoint/2010/main" val="4156797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75B9D2-7505-491B-8533-B48F3FB324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D634995-49AD-4F31-81F8-5C2F76D9B4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96C0E2E-13BD-4233-86BD-2079F90AAEA7}"/>
              </a:ext>
            </a:extLst>
          </p:cNvPr>
          <p:cNvSpPr>
            <a:spLocks noGrp="1"/>
          </p:cNvSpPr>
          <p:nvPr>
            <p:ph type="dt" sz="half" idx="10"/>
          </p:nvPr>
        </p:nvSpPr>
        <p:spPr/>
        <p:txBody>
          <a:bodyPr/>
          <a:lstStyle/>
          <a:p>
            <a:fld id="{92F4C83D-2826-4E99-9678-0A39FEA33BA8}" type="datetimeFigureOut">
              <a:rPr lang="en-AU" smtClean="0"/>
              <a:t>7/11/2021</a:t>
            </a:fld>
            <a:endParaRPr lang="en-AU"/>
          </a:p>
        </p:txBody>
      </p:sp>
      <p:sp>
        <p:nvSpPr>
          <p:cNvPr id="5" name="Footer Placeholder 4">
            <a:extLst>
              <a:ext uri="{FF2B5EF4-FFF2-40B4-BE49-F238E27FC236}">
                <a16:creationId xmlns:a16="http://schemas.microsoft.com/office/drawing/2014/main" id="{7FDEA904-E9A2-4E7D-81ED-716F44DB84E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528A764-96A3-4B21-878D-79AD0543CB66}"/>
              </a:ext>
            </a:extLst>
          </p:cNvPr>
          <p:cNvSpPr>
            <a:spLocks noGrp="1"/>
          </p:cNvSpPr>
          <p:nvPr>
            <p:ph type="sldNum" sz="quarter" idx="12"/>
          </p:nvPr>
        </p:nvSpPr>
        <p:spPr/>
        <p:txBody>
          <a:bodyPr/>
          <a:lstStyle/>
          <a:p>
            <a:fld id="{8A5F65A0-167A-4B5C-BA55-61474423E419}" type="slidenum">
              <a:rPr lang="en-AU" smtClean="0"/>
              <a:t>‹#›</a:t>
            </a:fld>
            <a:endParaRPr lang="en-AU"/>
          </a:p>
        </p:txBody>
      </p:sp>
    </p:spTree>
    <p:extLst>
      <p:ext uri="{BB962C8B-B14F-4D97-AF65-F5344CB8AC3E}">
        <p14:creationId xmlns:p14="http://schemas.microsoft.com/office/powerpoint/2010/main" val="863894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2EA54-9A16-4C28-B6CD-330761100E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FD14289-4E26-4018-8266-E7A9E53BEC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1248894-067F-4C4B-9A9C-9B47491C95F4}"/>
              </a:ext>
            </a:extLst>
          </p:cNvPr>
          <p:cNvSpPr>
            <a:spLocks noGrp="1"/>
          </p:cNvSpPr>
          <p:nvPr>
            <p:ph type="dt" sz="half" idx="10"/>
          </p:nvPr>
        </p:nvSpPr>
        <p:spPr/>
        <p:txBody>
          <a:bodyPr/>
          <a:lstStyle/>
          <a:p>
            <a:fld id="{92F4C83D-2826-4E99-9678-0A39FEA33BA8}" type="datetimeFigureOut">
              <a:rPr lang="en-AU" smtClean="0"/>
              <a:t>7/11/2021</a:t>
            </a:fld>
            <a:endParaRPr lang="en-AU"/>
          </a:p>
        </p:txBody>
      </p:sp>
      <p:sp>
        <p:nvSpPr>
          <p:cNvPr id="5" name="Footer Placeholder 4">
            <a:extLst>
              <a:ext uri="{FF2B5EF4-FFF2-40B4-BE49-F238E27FC236}">
                <a16:creationId xmlns:a16="http://schemas.microsoft.com/office/drawing/2014/main" id="{1EC911FA-9F08-47DC-A55F-21725A0331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D506BC-150E-43E5-91F3-205A54A08624}"/>
              </a:ext>
            </a:extLst>
          </p:cNvPr>
          <p:cNvSpPr>
            <a:spLocks noGrp="1"/>
          </p:cNvSpPr>
          <p:nvPr>
            <p:ph type="sldNum" sz="quarter" idx="12"/>
          </p:nvPr>
        </p:nvSpPr>
        <p:spPr/>
        <p:txBody>
          <a:bodyPr/>
          <a:lstStyle/>
          <a:p>
            <a:fld id="{8A5F65A0-167A-4B5C-BA55-61474423E419}" type="slidenum">
              <a:rPr lang="en-AU" smtClean="0"/>
              <a:t>‹#›</a:t>
            </a:fld>
            <a:endParaRPr lang="en-AU"/>
          </a:p>
        </p:txBody>
      </p:sp>
    </p:spTree>
    <p:extLst>
      <p:ext uri="{BB962C8B-B14F-4D97-AF65-F5344CB8AC3E}">
        <p14:creationId xmlns:p14="http://schemas.microsoft.com/office/powerpoint/2010/main" val="105590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6406-9F15-4390-A59D-F75CCA0E87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6B75C9E-8365-4443-9DC0-54753F85F9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9A50DD-C6D9-487F-953E-CAE7E1859939}"/>
              </a:ext>
            </a:extLst>
          </p:cNvPr>
          <p:cNvSpPr>
            <a:spLocks noGrp="1"/>
          </p:cNvSpPr>
          <p:nvPr>
            <p:ph type="dt" sz="half" idx="10"/>
          </p:nvPr>
        </p:nvSpPr>
        <p:spPr/>
        <p:txBody>
          <a:bodyPr/>
          <a:lstStyle/>
          <a:p>
            <a:fld id="{92F4C83D-2826-4E99-9678-0A39FEA33BA8}" type="datetimeFigureOut">
              <a:rPr lang="en-AU" smtClean="0"/>
              <a:t>7/11/2021</a:t>
            </a:fld>
            <a:endParaRPr lang="en-AU"/>
          </a:p>
        </p:txBody>
      </p:sp>
      <p:sp>
        <p:nvSpPr>
          <p:cNvPr id="5" name="Footer Placeholder 4">
            <a:extLst>
              <a:ext uri="{FF2B5EF4-FFF2-40B4-BE49-F238E27FC236}">
                <a16:creationId xmlns:a16="http://schemas.microsoft.com/office/drawing/2014/main" id="{271BCB57-C475-4786-BDA7-E168365F3B2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36200F8-BA7D-440A-A11F-9D81C560DD41}"/>
              </a:ext>
            </a:extLst>
          </p:cNvPr>
          <p:cNvSpPr>
            <a:spLocks noGrp="1"/>
          </p:cNvSpPr>
          <p:nvPr>
            <p:ph type="sldNum" sz="quarter" idx="12"/>
          </p:nvPr>
        </p:nvSpPr>
        <p:spPr/>
        <p:txBody>
          <a:bodyPr/>
          <a:lstStyle/>
          <a:p>
            <a:fld id="{8A5F65A0-167A-4B5C-BA55-61474423E419}" type="slidenum">
              <a:rPr lang="en-AU" smtClean="0"/>
              <a:t>‹#›</a:t>
            </a:fld>
            <a:endParaRPr lang="en-AU"/>
          </a:p>
        </p:txBody>
      </p:sp>
    </p:spTree>
    <p:extLst>
      <p:ext uri="{BB962C8B-B14F-4D97-AF65-F5344CB8AC3E}">
        <p14:creationId xmlns:p14="http://schemas.microsoft.com/office/powerpoint/2010/main" val="1349580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E055-88DD-49D2-9BF1-626183718A7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C6B677A-A159-4035-86DC-BE1AB7AE0C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8E9D048-683A-4116-BFA0-8FC253E16C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200577A-B6BE-4D8E-B30B-00D249DB6EBC}"/>
              </a:ext>
            </a:extLst>
          </p:cNvPr>
          <p:cNvSpPr>
            <a:spLocks noGrp="1"/>
          </p:cNvSpPr>
          <p:nvPr>
            <p:ph type="dt" sz="half" idx="10"/>
          </p:nvPr>
        </p:nvSpPr>
        <p:spPr/>
        <p:txBody>
          <a:bodyPr/>
          <a:lstStyle/>
          <a:p>
            <a:fld id="{92F4C83D-2826-4E99-9678-0A39FEA33BA8}" type="datetimeFigureOut">
              <a:rPr lang="en-AU" smtClean="0"/>
              <a:t>7/11/2021</a:t>
            </a:fld>
            <a:endParaRPr lang="en-AU"/>
          </a:p>
        </p:txBody>
      </p:sp>
      <p:sp>
        <p:nvSpPr>
          <p:cNvPr id="6" name="Footer Placeholder 5">
            <a:extLst>
              <a:ext uri="{FF2B5EF4-FFF2-40B4-BE49-F238E27FC236}">
                <a16:creationId xmlns:a16="http://schemas.microsoft.com/office/drawing/2014/main" id="{C15840DD-FE31-427D-9E12-E4B3CABE0E4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F01255B-9018-4B98-ADC4-0CC00478B4E7}"/>
              </a:ext>
            </a:extLst>
          </p:cNvPr>
          <p:cNvSpPr>
            <a:spLocks noGrp="1"/>
          </p:cNvSpPr>
          <p:nvPr>
            <p:ph type="sldNum" sz="quarter" idx="12"/>
          </p:nvPr>
        </p:nvSpPr>
        <p:spPr/>
        <p:txBody>
          <a:bodyPr/>
          <a:lstStyle/>
          <a:p>
            <a:fld id="{8A5F65A0-167A-4B5C-BA55-61474423E419}" type="slidenum">
              <a:rPr lang="en-AU" smtClean="0"/>
              <a:t>‹#›</a:t>
            </a:fld>
            <a:endParaRPr lang="en-AU"/>
          </a:p>
        </p:txBody>
      </p:sp>
    </p:spTree>
    <p:extLst>
      <p:ext uri="{BB962C8B-B14F-4D97-AF65-F5344CB8AC3E}">
        <p14:creationId xmlns:p14="http://schemas.microsoft.com/office/powerpoint/2010/main" val="582780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6E50-87C6-4901-B097-22DA654D7E7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8776B6D-B3E5-4826-9D6B-08552C5A35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B08434-51BD-4A82-9475-C636EA3F67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5B31574-51CB-406A-95FB-106D0C958C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3930F7-7262-464D-A4C9-0C181A589E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84FE32-A40A-4C9C-B0DC-4462247123F1}"/>
              </a:ext>
            </a:extLst>
          </p:cNvPr>
          <p:cNvSpPr>
            <a:spLocks noGrp="1"/>
          </p:cNvSpPr>
          <p:nvPr>
            <p:ph type="dt" sz="half" idx="10"/>
          </p:nvPr>
        </p:nvSpPr>
        <p:spPr/>
        <p:txBody>
          <a:bodyPr/>
          <a:lstStyle/>
          <a:p>
            <a:fld id="{92F4C83D-2826-4E99-9678-0A39FEA33BA8}" type="datetimeFigureOut">
              <a:rPr lang="en-AU" smtClean="0"/>
              <a:t>7/11/2021</a:t>
            </a:fld>
            <a:endParaRPr lang="en-AU"/>
          </a:p>
        </p:txBody>
      </p:sp>
      <p:sp>
        <p:nvSpPr>
          <p:cNvPr id="8" name="Footer Placeholder 7">
            <a:extLst>
              <a:ext uri="{FF2B5EF4-FFF2-40B4-BE49-F238E27FC236}">
                <a16:creationId xmlns:a16="http://schemas.microsoft.com/office/drawing/2014/main" id="{DC40B4B9-B7FB-4B7D-B022-28B268FDA47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0B3B329-001F-41CF-96A0-34C1A02877F6}"/>
              </a:ext>
            </a:extLst>
          </p:cNvPr>
          <p:cNvSpPr>
            <a:spLocks noGrp="1"/>
          </p:cNvSpPr>
          <p:nvPr>
            <p:ph type="sldNum" sz="quarter" idx="12"/>
          </p:nvPr>
        </p:nvSpPr>
        <p:spPr/>
        <p:txBody>
          <a:bodyPr/>
          <a:lstStyle/>
          <a:p>
            <a:fld id="{8A5F65A0-167A-4B5C-BA55-61474423E419}" type="slidenum">
              <a:rPr lang="en-AU" smtClean="0"/>
              <a:t>‹#›</a:t>
            </a:fld>
            <a:endParaRPr lang="en-AU"/>
          </a:p>
        </p:txBody>
      </p:sp>
    </p:spTree>
    <p:extLst>
      <p:ext uri="{BB962C8B-B14F-4D97-AF65-F5344CB8AC3E}">
        <p14:creationId xmlns:p14="http://schemas.microsoft.com/office/powerpoint/2010/main" val="2597349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5846-7088-4848-95AC-10797EAE4ED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CE4C23E-20D2-4C46-923B-351CEC2F67D6}"/>
              </a:ext>
            </a:extLst>
          </p:cNvPr>
          <p:cNvSpPr>
            <a:spLocks noGrp="1"/>
          </p:cNvSpPr>
          <p:nvPr>
            <p:ph type="dt" sz="half" idx="10"/>
          </p:nvPr>
        </p:nvSpPr>
        <p:spPr/>
        <p:txBody>
          <a:bodyPr/>
          <a:lstStyle/>
          <a:p>
            <a:fld id="{92F4C83D-2826-4E99-9678-0A39FEA33BA8}" type="datetimeFigureOut">
              <a:rPr lang="en-AU" smtClean="0"/>
              <a:t>7/11/2021</a:t>
            </a:fld>
            <a:endParaRPr lang="en-AU"/>
          </a:p>
        </p:txBody>
      </p:sp>
      <p:sp>
        <p:nvSpPr>
          <p:cNvPr id="4" name="Footer Placeholder 3">
            <a:extLst>
              <a:ext uri="{FF2B5EF4-FFF2-40B4-BE49-F238E27FC236}">
                <a16:creationId xmlns:a16="http://schemas.microsoft.com/office/drawing/2014/main" id="{ADE3DE7E-7F75-4BF4-9F6D-0C16F615BAF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7606F6E-9581-4A74-918D-CF35E6088A36}"/>
              </a:ext>
            </a:extLst>
          </p:cNvPr>
          <p:cNvSpPr>
            <a:spLocks noGrp="1"/>
          </p:cNvSpPr>
          <p:nvPr>
            <p:ph type="sldNum" sz="quarter" idx="12"/>
          </p:nvPr>
        </p:nvSpPr>
        <p:spPr/>
        <p:txBody>
          <a:bodyPr/>
          <a:lstStyle/>
          <a:p>
            <a:fld id="{8A5F65A0-167A-4B5C-BA55-61474423E419}" type="slidenum">
              <a:rPr lang="en-AU" smtClean="0"/>
              <a:t>‹#›</a:t>
            </a:fld>
            <a:endParaRPr lang="en-AU"/>
          </a:p>
        </p:txBody>
      </p:sp>
    </p:spTree>
    <p:extLst>
      <p:ext uri="{BB962C8B-B14F-4D97-AF65-F5344CB8AC3E}">
        <p14:creationId xmlns:p14="http://schemas.microsoft.com/office/powerpoint/2010/main" val="2402586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48970-DF4D-477E-ADE7-BBD82C44A07A}"/>
              </a:ext>
            </a:extLst>
          </p:cNvPr>
          <p:cNvSpPr>
            <a:spLocks noGrp="1"/>
          </p:cNvSpPr>
          <p:nvPr>
            <p:ph type="dt" sz="half" idx="10"/>
          </p:nvPr>
        </p:nvSpPr>
        <p:spPr/>
        <p:txBody>
          <a:bodyPr/>
          <a:lstStyle/>
          <a:p>
            <a:fld id="{92F4C83D-2826-4E99-9678-0A39FEA33BA8}" type="datetimeFigureOut">
              <a:rPr lang="en-AU" smtClean="0"/>
              <a:t>7/11/2021</a:t>
            </a:fld>
            <a:endParaRPr lang="en-AU"/>
          </a:p>
        </p:txBody>
      </p:sp>
      <p:sp>
        <p:nvSpPr>
          <p:cNvPr id="3" name="Footer Placeholder 2">
            <a:extLst>
              <a:ext uri="{FF2B5EF4-FFF2-40B4-BE49-F238E27FC236}">
                <a16:creationId xmlns:a16="http://schemas.microsoft.com/office/drawing/2014/main" id="{BDD001F3-4B15-4D57-9179-A49921316A4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0E3FBE4-9F89-4BBA-998E-E57641894A35}"/>
              </a:ext>
            </a:extLst>
          </p:cNvPr>
          <p:cNvSpPr>
            <a:spLocks noGrp="1"/>
          </p:cNvSpPr>
          <p:nvPr>
            <p:ph type="sldNum" sz="quarter" idx="12"/>
          </p:nvPr>
        </p:nvSpPr>
        <p:spPr/>
        <p:txBody>
          <a:bodyPr/>
          <a:lstStyle/>
          <a:p>
            <a:fld id="{8A5F65A0-167A-4B5C-BA55-61474423E419}" type="slidenum">
              <a:rPr lang="en-AU" smtClean="0"/>
              <a:t>‹#›</a:t>
            </a:fld>
            <a:endParaRPr lang="en-AU"/>
          </a:p>
        </p:txBody>
      </p:sp>
    </p:spTree>
    <p:extLst>
      <p:ext uri="{BB962C8B-B14F-4D97-AF65-F5344CB8AC3E}">
        <p14:creationId xmlns:p14="http://schemas.microsoft.com/office/powerpoint/2010/main" val="1171037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216E3-44D9-455C-B8F7-643E5A30C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C2E5BCB-F2BD-4AC4-B166-12D8BDE401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FDD505-4FA1-420C-A47F-A1073F401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F155C-BB49-42EA-954D-63DF27A9CBC9}"/>
              </a:ext>
            </a:extLst>
          </p:cNvPr>
          <p:cNvSpPr>
            <a:spLocks noGrp="1"/>
          </p:cNvSpPr>
          <p:nvPr>
            <p:ph type="dt" sz="half" idx="10"/>
          </p:nvPr>
        </p:nvSpPr>
        <p:spPr/>
        <p:txBody>
          <a:bodyPr/>
          <a:lstStyle/>
          <a:p>
            <a:fld id="{92F4C83D-2826-4E99-9678-0A39FEA33BA8}" type="datetimeFigureOut">
              <a:rPr lang="en-AU" smtClean="0"/>
              <a:t>7/11/2021</a:t>
            </a:fld>
            <a:endParaRPr lang="en-AU"/>
          </a:p>
        </p:txBody>
      </p:sp>
      <p:sp>
        <p:nvSpPr>
          <p:cNvPr id="6" name="Footer Placeholder 5">
            <a:extLst>
              <a:ext uri="{FF2B5EF4-FFF2-40B4-BE49-F238E27FC236}">
                <a16:creationId xmlns:a16="http://schemas.microsoft.com/office/drawing/2014/main" id="{1B837F7A-4D69-40DA-8C7E-7D763874DC6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3658D3E-22D5-4EAF-A6EA-E8FE80BFF0AD}"/>
              </a:ext>
            </a:extLst>
          </p:cNvPr>
          <p:cNvSpPr>
            <a:spLocks noGrp="1"/>
          </p:cNvSpPr>
          <p:nvPr>
            <p:ph type="sldNum" sz="quarter" idx="12"/>
          </p:nvPr>
        </p:nvSpPr>
        <p:spPr/>
        <p:txBody>
          <a:bodyPr/>
          <a:lstStyle/>
          <a:p>
            <a:fld id="{8A5F65A0-167A-4B5C-BA55-61474423E419}" type="slidenum">
              <a:rPr lang="en-AU" smtClean="0"/>
              <a:t>‹#›</a:t>
            </a:fld>
            <a:endParaRPr lang="en-AU"/>
          </a:p>
        </p:txBody>
      </p:sp>
    </p:spTree>
    <p:extLst>
      <p:ext uri="{BB962C8B-B14F-4D97-AF65-F5344CB8AC3E}">
        <p14:creationId xmlns:p14="http://schemas.microsoft.com/office/powerpoint/2010/main" val="993869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BB89-80AD-44A6-8236-09D22A87A6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CF103AA-ABA2-4E2C-A0C4-0F4F5A0341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74B985B-0DAF-4292-BBF3-BD48BFB3A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B1443A-66A3-4C7A-A41F-E2ED1213E232}"/>
              </a:ext>
            </a:extLst>
          </p:cNvPr>
          <p:cNvSpPr>
            <a:spLocks noGrp="1"/>
          </p:cNvSpPr>
          <p:nvPr>
            <p:ph type="dt" sz="half" idx="10"/>
          </p:nvPr>
        </p:nvSpPr>
        <p:spPr/>
        <p:txBody>
          <a:bodyPr/>
          <a:lstStyle/>
          <a:p>
            <a:fld id="{92F4C83D-2826-4E99-9678-0A39FEA33BA8}" type="datetimeFigureOut">
              <a:rPr lang="en-AU" smtClean="0"/>
              <a:t>7/11/2021</a:t>
            </a:fld>
            <a:endParaRPr lang="en-AU"/>
          </a:p>
        </p:txBody>
      </p:sp>
      <p:sp>
        <p:nvSpPr>
          <p:cNvPr id="6" name="Footer Placeholder 5">
            <a:extLst>
              <a:ext uri="{FF2B5EF4-FFF2-40B4-BE49-F238E27FC236}">
                <a16:creationId xmlns:a16="http://schemas.microsoft.com/office/drawing/2014/main" id="{91552399-5A97-4DDB-B4E5-5CB497D311C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2ADEE2D-3B9D-47EF-B758-5C1AB87D072E}"/>
              </a:ext>
            </a:extLst>
          </p:cNvPr>
          <p:cNvSpPr>
            <a:spLocks noGrp="1"/>
          </p:cNvSpPr>
          <p:nvPr>
            <p:ph type="sldNum" sz="quarter" idx="12"/>
          </p:nvPr>
        </p:nvSpPr>
        <p:spPr/>
        <p:txBody>
          <a:bodyPr/>
          <a:lstStyle/>
          <a:p>
            <a:fld id="{8A5F65A0-167A-4B5C-BA55-61474423E419}" type="slidenum">
              <a:rPr lang="en-AU" smtClean="0"/>
              <a:t>‹#›</a:t>
            </a:fld>
            <a:endParaRPr lang="en-AU"/>
          </a:p>
        </p:txBody>
      </p:sp>
    </p:spTree>
    <p:extLst>
      <p:ext uri="{BB962C8B-B14F-4D97-AF65-F5344CB8AC3E}">
        <p14:creationId xmlns:p14="http://schemas.microsoft.com/office/powerpoint/2010/main" val="2098684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C91F89-06C7-4913-8529-0699A07E90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20181C4-7D39-413C-9331-21EE1F162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7043633-EC74-4B3B-A99E-C49D604BE9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4C83D-2826-4E99-9678-0A39FEA33BA8}" type="datetimeFigureOut">
              <a:rPr lang="en-AU" smtClean="0"/>
              <a:t>7/11/2021</a:t>
            </a:fld>
            <a:endParaRPr lang="en-AU"/>
          </a:p>
        </p:txBody>
      </p:sp>
      <p:sp>
        <p:nvSpPr>
          <p:cNvPr id="5" name="Footer Placeholder 4">
            <a:extLst>
              <a:ext uri="{FF2B5EF4-FFF2-40B4-BE49-F238E27FC236}">
                <a16:creationId xmlns:a16="http://schemas.microsoft.com/office/drawing/2014/main" id="{A8498036-096E-4DEA-82CA-AEA1C0DA14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BF448019-9E69-4895-B22E-8EA2832EA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5F65A0-167A-4B5C-BA55-61474423E419}" type="slidenum">
              <a:rPr lang="en-AU" smtClean="0"/>
              <a:t>‹#›</a:t>
            </a:fld>
            <a:endParaRPr lang="en-AU"/>
          </a:p>
        </p:txBody>
      </p:sp>
    </p:spTree>
    <p:extLst>
      <p:ext uri="{BB962C8B-B14F-4D97-AF65-F5344CB8AC3E}">
        <p14:creationId xmlns:p14="http://schemas.microsoft.com/office/powerpoint/2010/main" val="2592442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reeaussiestock.com/free/New_South_Wales/sydney/slides/aerial_view_sydney_CBD.ht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thebluediamondgallery.com/handwriting/p/predict.html"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photographingtravis/15143245902"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916A9B2-527C-4731-82FF-27829DDDD136}"/>
              </a:ext>
            </a:extLst>
          </p:cNvPr>
          <p:cNvSpPr>
            <a:spLocks noGrp="1"/>
          </p:cNvSpPr>
          <p:nvPr>
            <p:ph type="ctrTitle"/>
          </p:nvPr>
        </p:nvSpPr>
        <p:spPr>
          <a:xfrm>
            <a:off x="8842248" y="1481328"/>
            <a:ext cx="2926080" cy="2468880"/>
          </a:xfrm>
        </p:spPr>
        <p:txBody>
          <a:bodyPr>
            <a:normAutofit/>
          </a:bodyPr>
          <a:lstStyle/>
          <a:p>
            <a:r>
              <a:rPr lang="en-AU" sz="4000" b="1">
                <a:cs typeface="Calibri Light"/>
              </a:rPr>
              <a:t>COMP2200</a:t>
            </a:r>
            <a:br>
              <a:rPr lang="en-AU" sz="4000">
                <a:cs typeface="Calibri Light"/>
              </a:rPr>
            </a:br>
            <a:r>
              <a:rPr lang="en-AU" sz="3200" b="1">
                <a:cs typeface="Calibri Light"/>
              </a:rPr>
              <a:t>Data Science</a:t>
            </a:r>
            <a:br>
              <a:rPr lang="en-AU" sz="3200" b="1">
                <a:cs typeface="Calibri Light"/>
              </a:rPr>
            </a:br>
            <a:r>
              <a:rPr lang="en-AU" sz="3200" b="1">
                <a:cs typeface="Calibri Light"/>
              </a:rPr>
              <a:t>Group Project</a:t>
            </a:r>
          </a:p>
        </p:txBody>
      </p:sp>
      <p:sp>
        <p:nvSpPr>
          <p:cNvPr id="3" name="Subtitle 2">
            <a:extLst>
              <a:ext uri="{FF2B5EF4-FFF2-40B4-BE49-F238E27FC236}">
                <a16:creationId xmlns:a16="http://schemas.microsoft.com/office/drawing/2014/main" id="{BEEFC2C1-6A41-4FB2-AB7D-9F458F0317CC}"/>
              </a:ext>
            </a:extLst>
          </p:cNvPr>
          <p:cNvSpPr>
            <a:spLocks noGrp="1"/>
          </p:cNvSpPr>
          <p:nvPr>
            <p:ph type="subTitle" idx="1"/>
          </p:nvPr>
        </p:nvSpPr>
        <p:spPr>
          <a:xfrm>
            <a:off x="8842248" y="4078224"/>
            <a:ext cx="2926080" cy="1307592"/>
          </a:xfrm>
        </p:spPr>
        <p:txBody>
          <a:bodyPr vert="horz" lIns="91440" tIns="45720" rIns="91440" bIns="45720" rtlCol="0" anchor="t">
            <a:normAutofit fontScale="92500" lnSpcReduction="20000"/>
          </a:bodyPr>
          <a:lstStyle/>
          <a:p>
            <a:r>
              <a:rPr lang="en-AU" sz="2000">
                <a:cs typeface="Calibri"/>
              </a:rPr>
              <a:t>Ju young Lee</a:t>
            </a:r>
            <a:endParaRPr lang="en-US"/>
          </a:p>
          <a:p>
            <a:r>
              <a:rPr lang="en-AU" sz="2000">
                <a:cs typeface="Calibri"/>
              </a:rPr>
              <a:t>Pranava Brown</a:t>
            </a:r>
          </a:p>
          <a:p>
            <a:r>
              <a:rPr lang="en-AU" sz="2000">
                <a:cs typeface="Calibri"/>
              </a:rPr>
              <a:t>Maya Assaf</a:t>
            </a:r>
          </a:p>
          <a:p>
            <a:r>
              <a:rPr lang="en-AU" sz="2000">
                <a:ea typeface="+mn-lt"/>
                <a:cs typeface="+mn-lt"/>
              </a:rPr>
              <a:t>Joon Hun Yang</a:t>
            </a:r>
          </a:p>
          <a:p>
            <a:endParaRPr lang="en-AU" sz="2000">
              <a:cs typeface="Calibri"/>
            </a:endParaRPr>
          </a:p>
        </p:txBody>
      </p:sp>
      <p:sp>
        <p:nvSpPr>
          <p:cNvPr id="32"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Shape 35">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Picture 4" descr="A picture containing outdoor, city, plant&#10;&#10;Description automatically generated">
            <a:extLst>
              <a:ext uri="{FF2B5EF4-FFF2-40B4-BE49-F238E27FC236}">
                <a16:creationId xmlns:a16="http://schemas.microsoft.com/office/drawing/2014/main" id="{BD22D03C-1140-44B6-A32A-F485C52C81C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8217" r="1" b="1"/>
          <a:stretch/>
        </p:blipFill>
        <p:spPr>
          <a:xfrm>
            <a:off x="1051796" y="447925"/>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3883504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E885D9-EA47-48F2-9559-BA9D5B5981B3}"/>
              </a:ext>
            </a:extLst>
          </p:cNvPr>
          <p:cNvSpPr>
            <a:spLocks noGrp="1"/>
          </p:cNvSpPr>
          <p:nvPr>
            <p:ph type="title"/>
          </p:nvPr>
        </p:nvSpPr>
        <p:spPr>
          <a:xfrm>
            <a:off x="643467" y="321734"/>
            <a:ext cx="10905066" cy="1135737"/>
          </a:xfrm>
        </p:spPr>
        <p:txBody>
          <a:bodyPr>
            <a:normAutofit/>
          </a:bodyPr>
          <a:lstStyle/>
          <a:p>
            <a:r>
              <a:rPr lang="en-US" b="1">
                <a:cs typeface="Calibri Light"/>
              </a:rPr>
              <a:t>Prediction Models</a:t>
            </a:r>
            <a:endParaRPr lang="en-US" b="1"/>
          </a:p>
        </p:txBody>
      </p:sp>
      <p:sp>
        <p:nvSpPr>
          <p:cNvPr id="52" name="Content Placeholder 51">
            <a:extLst>
              <a:ext uri="{FF2B5EF4-FFF2-40B4-BE49-F238E27FC236}">
                <a16:creationId xmlns:a16="http://schemas.microsoft.com/office/drawing/2014/main" id="{ACCE9027-A748-4365-B4E6-508C18799118}"/>
              </a:ext>
            </a:extLst>
          </p:cNvPr>
          <p:cNvSpPr>
            <a:spLocks noGrp="1"/>
          </p:cNvSpPr>
          <p:nvPr>
            <p:ph idx="1"/>
          </p:nvPr>
        </p:nvSpPr>
        <p:spPr>
          <a:xfrm>
            <a:off x="717811" y="3102542"/>
            <a:ext cx="3264970" cy="1141543"/>
          </a:xfrm>
        </p:spPr>
        <p:txBody>
          <a:bodyPr vert="horz" lIns="91440" tIns="45720" rIns="91440" bIns="45720" rtlCol="0" anchor="t">
            <a:normAutofit/>
          </a:bodyPr>
          <a:lstStyle/>
          <a:p>
            <a:pPr>
              <a:buFont typeface="Wingdings" panose="020B0604020202020204" pitchFamily="34" charset="0"/>
              <a:buChar char="ü"/>
            </a:pPr>
            <a:r>
              <a:rPr lang="en-US" sz="1800">
                <a:cs typeface="Calibri"/>
              </a:rPr>
              <a:t>Simple Linear Regression </a:t>
            </a:r>
            <a:endParaRPr lang="en-US"/>
          </a:p>
          <a:p>
            <a:pPr>
              <a:buFont typeface="Wingdings" panose="020B0604020202020204" pitchFamily="34" charset="0"/>
              <a:buChar char="ü"/>
            </a:pPr>
            <a:r>
              <a:rPr lang="en-US" sz="1800">
                <a:cs typeface="Calibri"/>
              </a:rPr>
              <a:t>Multiple Linear Regression</a:t>
            </a:r>
          </a:p>
          <a:p>
            <a:pPr>
              <a:buFont typeface="Wingdings" panose="020B0604020202020204" pitchFamily="34" charset="0"/>
              <a:buChar char="ü"/>
            </a:pPr>
            <a:r>
              <a:rPr lang="en-US" sz="1800">
                <a:cs typeface="Calibri"/>
              </a:rPr>
              <a:t>Random Forest Regression</a:t>
            </a:r>
          </a:p>
        </p:txBody>
      </p:sp>
      <p:grpSp>
        <p:nvGrpSpPr>
          <p:cNvPr id="57" name="Group 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8" name="Isosceles Triangle 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8" descr="Text&#10;&#10;Description automatically generated">
            <a:extLst>
              <a:ext uri="{FF2B5EF4-FFF2-40B4-BE49-F238E27FC236}">
                <a16:creationId xmlns:a16="http://schemas.microsoft.com/office/drawing/2014/main" id="{52B6648E-77A1-499E-859E-2066E404742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295320" y="1876917"/>
            <a:ext cx="6253212" cy="4174019"/>
          </a:xfrm>
          <a:prstGeom prst="rect">
            <a:avLst/>
          </a:prstGeom>
        </p:spPr>
      </p:pic>
      <p:grpSp>
        <p:nvGrpSpPr>
          <p:cNvPr id="61" name="Group 6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62" name="Rectangle 6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6074092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19DC45B0-FB0D-403C-9FF0-E38A9DC1DECF}"/>
              </a:ext>
            </a:extLst>
          </p:cNvPr>
          <p:cNvSpPr txBox="1"/>
          <p:nvPr/>
        </p:nvSpPr>
        <p:spPr>
          <a:xfrm>
            <a:off x="246899" y="1663974"/>
            <a:ext cx="4195390" cy="4679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1600">
              <a:solidFill>
                <a:schemeClr val="bg1"/>
              </a:solidFill>
              <a:cs typeface="Calibri"/>
            </a:endParaRPr>
          </a:p>
        </p:txBody>
      </p:sp>
      <p:sp>
        <p:nvSpPr>
          <p:cNvPr id="8" name="TextBox 7">
            <a:extLst>
              <a:ext uri="{FF2B5EF4-FFF2-40B4-BE49-F238E27FC236}">
                <a16:creationId xmlns:a16="http://schemas.microsoft.com/office/drawing/2014/main" id="{340E3B76-5A0E-40FA-8D8C-16BD95BC86B2}"/>
              </a:ext>
            </a:extLst>
          </p:cNvPr>
          <p:cNvSpPr txBox="1"/>
          <p:nvPr/>
        </p:nvSpPr>
        <p:spPr>
          <a:xfrm>
            <a:off x="328961" y="2921619"/>
            <a:ext cx="4248614" cy="1467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a:solidFill>
                  <a:schemeClr val="bg1"/>
                </a:solidFill>
                <a:ea typeface="+mn-lt"/>
                <a:cs typeface="+mn-lt"/>
              </a:rPr>
              <a:t>The overall housing market across NSW is growing at an increasing rate. </a:t>
            </a:r>
          </a:p>
          <a:p>
            <a:pPr>
              <a:lnSpc>
                <a:spcPct val="90000"/>
              </a:lnSpc>
              <a:spcBef>
                <a:spcPts val="1000"/>
              </a:spcBef>
            </a:pPr>
            <a:r>
              <a:rPr lang="en-US">
                <a:solidFill>
                  <a:schemeClr val="bg1"/>
                </a:solidFill>
                <a:ea typeface="+mn-lt"/>
                <a:cs typeface="+mn-lt"/>
              </a:rPr>
              <a:t>The median house price for the whole of NSW rose from 2.59 million to 2.78 million during 2018-2020.</a:t>
            </a:r>
            <a:endParaRPr lang="en-US">
              <a:solidFill>
                <a:schemeClr val="bg1"/>
              </a:solidFill>
              <a:cs typeface="Calibri"/>
            </a:endParaRPr>
          </a:p>
        </p:txBody>
      </p:sp>
      <p:pic>
        <p:nvPicPr>
          <p:cNvPr id="9" name="Picture 10" descr="Chart, line chart&#10;&#10;Description automatically generated">
            <a:extLst>
              <a:ext uri="{FF2B5EF4-FFF2-40B4-BE49-F238E27FC236}">
                <a16:creationId xmlns:a16="http://schemas.microsoft.com/office/drawing/2014/main" id="{6D33E9DE-E1D7-4DBC-B6AC-602A5213A9E9}"/>
              </a:ext>
            </a:extLst>
          </p:cNvPr>
          <p:cNvPicPr>
            <a:picLocks noChangeAspect="1"/>
          </p:cNvPicPr>
          <p:nvPr/>
        </p:nvPicPr>
        <p:blipFill>
          <a:blip r:embed="rId2"/>
          <a:stretch>
            <a:fillRect/>
          </a:stretch>
        </p:blipFill>
        <p:spPr>
          <a:xfrm>
            <a:off x="5263376" y="1615827"/>
            <a:ext cx="6413809" cy="4081687"/>
          </a:xfrm>
          <a:prstGeom prst="rect">
            <a:avLst/>
          </a:prstGeom>
        </p:spPr>
      </p:pic>
    </p:spTree>
    <p:extLst>
      <p:ext uri="{BB962C8B-B14F-4D97-AF65-F5344CB8AC3E}">
        <p14:creationId xmlns:p14="http://schemas.microsoft.com/office/powerpoint/2010/main" val="3280398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19DC45B0-FB0D-403C-9FF0-E38A9DC1DECF}"/>
              </a:ext>
            </a:extLst>
          </p:cNvPr>
          <p:cNvSpPr txBox="1"/>
          <p:nvPr/>
        </p:nvSpPr>
        <p:spPr>
          <a:xfrm>
            <a:off x="246899" y="1663974"/>
            <a:ext cx="4195390" cy="4679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1600">
              <a:solidFill>
                <a:schemeClr val="bg1"/>
              </a:solidFill>
              <a:cs typeface="Calibri"/>
            </a:endParaRPr>
          </a:p>
        </p:txBody>
      </p:sp>
      <p:pic>
        <p:nvPicPr>
          <p:cNvPr id="3" name="Picture 7" descr="Chart&#10;&#10;Description automatically generated">
            <a:extLst>
              <a:ext uri="{FF2B5EF4-FFF2-40B4-BE49-F238E27FC236}">
                <a16:creationId xmlns:a16="http://schemas.microsoft.com/office/drawing/2014/main" id="{A234DCDB-DC45-4181-929C-A0E78B7C1409}"/>
              </a:ext>
            </a:extLst>
          </p:cNvPr>
          <p:cNvPicPr>
            <a:picLocks noChangeAspect="1"/>
          </p:cNvPicPr>
          <p:nvPr/>
        </p:nvPicPr>
        <p:blipFill>
          <a:blip r:embed="rId2"/>
          <a:stretch>
            <a:fillRect/>
          </a:stretch>
        </p:blipFill>
        <p:spPr>
          <a:xfrm>
            <a:off x="6469070" y="52040"/>
            <a:ext cx="4030298" cy="6698165"/>
          </a:xfrm>
          <a:prstGeom prst="rect">
            <a:avLst/>
          </a:prstGeom>
        </p:spPr>
      </p:pic>
      <p:sp>
        <p:nvSpPr>
          <p:cNvPr id="8" name="TextBox 7">
            <a:extLst>
              <a:ext uri="{FF2B5EF4-FFF2-40B4-BE49-F238E27FC236}">
                <a16:creationId xmlns:a16="http://schemas.microsoft.com/office/drawing/2014/main" id="{340E3B76-5A0E-40FA-8D8C-16BD95BC86B2}"/>
              </a:ext>
            </a:extLst>
          </p:cNvPr>
          <p:cNvSpPr txBox="1"/>
          <p:nvPr/>
        </p:nvSpPr>
        <p:spPr>
          <a:xfrm>
            <a:off x="291790" y="1964473"/>
            <a:ext cx="424861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chemeClr val="bg1"/>
                </a:solidFill>
                <a:ea typeface="+mn-lt"/>
                <a:cs typeface="+mn-lt"/>
              </a:rPr>
              <a:t>A large price range with some LGA's such as </a:t>
            </a:r>
            <a:r>
              <a:rPr lang="en-US" err="1">
                <a:solidFill>
                  <a:schemeClr val="bg1"/>
                </a:solidFill>
                <a:ea typeface="+mn-lt"/>
                <a:cs typeface="+mn-lt"/>
              </a:rPr>
              <a:t>Woollhara</a:t>
            </a:r>
            <a:r>
              <a:rPr lang="en-US">
                <a:solidFill>
                  <a:schemeClr val="bg1"/>
                </a:solidFill>
                <a:ea typeface="+mn-lt"/>
                <a:cs typeface="+mn-lt"/>
              </a:rPr>
              <a:t>, Hunters Hill and Willoughby having yearly median house prices easily over 1 million whereas suburbs such as Albury, Broken Hill and others a much less than 1 million. </a:t>
            </a:r>
          </a:p>
          <a:p>
            <a:pPr algn="just"/>
            <a:endParaRPr lang="en-US">
              <a:solidFill>
                <a:schemeClr val="bg1"/>
              </a:solidFill>
              <a:ea typeface="+mn-lt"/>
              <a:cs typeface="+mn-lt"/>
            </a:endParaRPr>
          </a:p>
          <a:p>
            <a:pPr algn="just"/>
            <a:r>
              <a:rPr lang="en-US">
                <a:solidFill>
                  <a:schemeClr val="bg1"/>
                </a:solidFill>
                <a:ea typeface="+mn-lt"/>
                <a:cs typeface="+mn-lt"/>
              </a:rPr>
              <a:t>This would mean that although house prices are rising across the state, there may be some outlier suburbs such as the ones listed above that are significantly increasing the mean house price across the state.</a:t>
            </a:r>
            <a:endParaRPr lang="en-US">
              <a:solidFill>
                <a:schemeClr val="bg1"/>
              </a:solidFill>
              <a:cs typeface="Calibri"/>
            </a:endParaRPr>
          </a:p>
        </p:txBody>
      </p:sp>
    </p:spTree>
    <p:extLst>
      <p:ext uri="{BB962C8B-B14F-4D97-AF65-F5344CB8AC3E}">
        <p14:creationId xmlns:p14="http://schemas.microsoft.com/office/powerpoint/2010/main" val="2388080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architecture, bay, boats, buildings, city ...">
            <a:extLst>
              <a:ext uri="{FF2B5EF4-FFF2-40B4-BE49-F238E27FC236}">
                <a16:creationId xmlns:a16="http://schemas.microsoft.com/office/drawing/2014/main" id="{B833997B-AB15-44E9-91A2-34C287ACC36B}"/>
              </a:ext>
            </a:extLst>
          </p:cNvPr>
          <p:cNvPicPr>
            <a:picLocks noChangeAspect="1"/>
          </p:cNvPicPr>
          <p:nvPr/>
        </p:nvPicPr>
        <p:blipFill rotWithShape="1">
          <a:blip r:embed="rId2">
            <a:alphaModFix amt="35000"/>
          </a:blip>
          <a:srcRect l="23292" r="2487"/>
          <a:stretch/>
        </p:blipFill>
        <p:spPr>
          <a:xfrm>
            <a:off x="20" y="1"/>
            <a:ext cx="12191980" cy="6857999"/>
          </a:xfrm>
          <a:prstGeom prst="rect">
            <a:avLst/>
          </a:prstGeom>
        </p:spPr>
      </p:pic>
      <p:sp>
        <p:nvSpPr>
          <p:cNvPr id="2" name="Title 1">
            <a:extLst>
              <a:ext uri="{FF2B5EF4-FFF2-40B4-BE49-F238E27FC236}">
                <a16:creationId xmlns:a16="http://schemas.microsoft.com/office/drawing/2014/main" id="{C5AA8340-5110-4627-8860-23D47D980026}"/>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cs typeface="Calibri Light"/>
              </a:rPr>
              <a:t>Results</a:t>
            </a:r>
            <a:endParaRPr lang="en-US" sz="4000" b="1">
              <a:solidFill>
                <a:srgbClr val="FFFFFF"/>
              </a:solidFill>
            </a:endParaRPr>
          </a:p>
        </p:txBody>
      </p:sp>
      <p:cxnSp>
        <p:nvCxnSpPr>
          <p:cNvPr id="29" name="Straight Connector 2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87599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5" name="Freeform: Shape 5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D0180BC1-8F5E-450B-A281-852D71F13FAB}"/>
              </a:ext>
            </a:extLst>
          </p:cNvPr>
          <p:cNvSpPr txBox="1"/>
          <p:nvPr/>
        </p:nvSpPr>
        <p:spPr>
          <a:xfrm>
            <a:off x="1603917" y="4535343"/>
            <a:ext cx="6014281" cy="17703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marL="285750" indent="-228600">
              <a:lnSpc>
                <a:spcPct val="90000"/>
              </a:lnSpc>
              <a:spcAft>
                <a:spcPts val="600"/>
              </a:spcAft>
              <a:buFont typeface="Arial" panose="020B0604020202020204" pitchFamily="34" charset="0"/>
              <a:buChar char="•"/>
            </a:pPr>
            <a:r>
              <a:rPr lang="en-US"/>
              <a:t>The higher the index, the higher median sales in the area are.</a:t>
            </a:r>
          </a:p>
          <a:p>
            <a:pPr marL="285750" indent="-228600">
              <a:lnSpc>
                <a:spcPct val="90000"/>
              </a:lnSpc>
              <a:spcAft>
                <a:spcPts val="600"/>
              </a:spcAft>
              <a:buFont typeface="Arial" panose="020B0604020202020204" pitchFamily="34" charset="0"/>
              <a:buChar char="•"/>
            </a:pPr>
            <a:r>
              <a:rPr lang="en-US">
                <a:ea typeface="+mn-lt"/>
                <a:cs typeface="+mn-lt"/>
              </a:rPr>
              <a:t>The relationship between IER and median sales is a lot weaker than the others and the clustering is not as dense which can indicate an unreliable trend.</a:t>
            </a:r>
          </a:p>
          <a:p>
            <a:pPr marL="285750" indent="-228600">
              <a:lnSpc>
                <a:spcPct val="90000"/>
              </a:lnSpc>
              <a:spcAft>
                <a:spcPts val="600"/>
              </a:spcAft>
              <a:buFont typeface="Arial" panose="020B0604020202020204" pitchFamily="34" charset="0"/>
              <a:buChar char="•"/>
            </a:pPr>
            <a:r>
              <a:rPr lang="en-US">
                <a:ea typeface="+mn-lt"/>
                <a:cs typeface="+mn-lt"/>
              </a:rPr>
              <a:t>LGAs with higher populations, the house prices would be lower in comparison with more exclusive areas with higher prices only NSW's richest can afford.</a:t>
            </a:r>
            <a:endParaRPr lang="en-US">
              <a:cs typeface="Calibri" panose="020F0502020204030204"/>
            </a:endParaRPr>
          </a:p>
        </p:txBody>
      </p:sp>
      <p:pic>
        <p:nvPicPr>
          <p:cNvPr id="3" name="Picture 3">
            <a:extLst>
              <a:ext uri="{FF2B5EF4-FFF2-40B4-BE49-F238E27FC236}">
                <a16:creationId xmlns:a16="http://schemas.microsoft.com/office/drawing/2014/main" id="{AACE21F1-D784-4BAC-8507-7A30F974ABF0}"/>
              </a:ext>
            </a:extLst>
          </p:cNvPr>
          <p:cNvPicPr>
            <a:picLocks noChangeAspect="1"/>
          </p:cNvPicPr>
          <p:nvPr/>
        </p:nvPicPr>
        <p:blipFill>
          <a:blip r:embed="rId2"/>
          <a:stretch>
            <a:fillRect/>
          </a:stretch>
        </p:blipFill>
        <p:spPr>
          <a:xfrm>
            <a:off x="2557516" y="139438"/>
            <a:ext cx="6906110" cy="4128386"/>
          </a:xfrm>
          <a:prstGeom prst="rect">
            <a:avLst/>
          </a:prstGeom>
        </p:spPr>
      </p:pic>
    </p:spTree>
    <p:extLst>
      <p:ext uri="{BB962C8B-B14F-4D97-AF65-F5344CB8AC3E}">
        <p14:creationId xmlns:p14="http://schemas.microsoft.com/office/powerpoint/2010/main" val="135301981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19DC45B0-FB0D-403C-9FF0-E38A9DC1DECF}"/>
              </a:ext>
            </a:extLst>
          </p:cNvPr>
          <p:cNvSpPr txBox="1"/>
          <p:nvPr/>
        </p:nvSpPr>
        <p:spPr>
          <a:xfrm>
            <a:off x="246899" y="2612880"/>
            <a:ext cx="4195390" cy="18904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1600">
              <a:solidFill>
                <a:schemeClr val="bg1"/>
              </a:solidFill>
              <a:ea typeface="+mn-lt"/>
              <a:cs typeface="+mn-lt"/>
            </a:endParaRPr>
          </a:p>
          <a:p>
            <a:pPr>
              <a:lnSpc>
                <a:spcPct val="90000"/>
              </a:lnSpc>
              <a:spcAft>
                <a:spcPts val="600"/>
              </a:spcAft>
            </a:pPr>
            <a:endParaRPr lang="en-US" sz="1600">
              <a:solidFill>
                <a:schemeClr val="bg1"/>
              </a:solidFill>
              <a:ea typeface="+mn-lt"/>
              <a:cs typeface="+mn-lt"/>
            </a:endParaRPr>
          </a:p>
          <a:p>
            <a:pPr>
              <a:lnSpc>
                <a:spcPct val="90000"/>
              </a:lnSpc>
              <a:spcAft>
                <a:spcPts val="600"/>
              </a:spcAft>
            </a:pPr>
            <a:endParaRPr lang="en-US" sz="1600">
              <a:solidFill>
                <a:schemeClr val="bg1"/>
              </a:solidFill>
              <a:cs typeface="Calibri"/>
            </a:endParaRPr>
          </a:p>
        </p:txBody>
      </p:sp>
      <p:pic>
        <p:nvPicPr>
          <p:cNvPr id="4" name="Picture 4" descr="Chart, scatter chart&#10;&#10;Description automatically generated">
            <a:extLst>
              <a:ext uri="{FF2B5EF4-FFF2-40B4-BE49-F238E27FC236}">
                <a16:creationId xmlns:a16="http://schemas.microsoft.com/office/drawing/2014/main" id="{614FE2E9-7E96-4D72-A0CD-DE260C07A0C5}"/>
              </a:ext>
            </a:extLst>
          </p:cNvPr>
          <p:cNvPicPr>
            <a:picLocks noChangeAspect="1"/>
          </p:cNvPicPr>
          <p:nvPr/>
        </p:nvPicPr>
        <p:blipFill>
          <a:blip r:embed="rId2"/>
          <a:stretch>
            <a:fillRect/>
          </a:stretch>
        </p:blipFill>
        <p:spPr>
          <a:xfrm>
            <a:off x="5034948" y="1629632"/>
            <a:ext cx="6543819" cy="4196640"/>
          </a:xfrm>
          <a:prstGeom prst="rect">
            <a:avLst/>
          </a:prstGeom>
        </p:spPr>
      </p:pic>
      <p:sp>
        <p:nvSpPr>
          <p:cNvPr id="3" name="TextBox 2">
            <a:extLst>
              <a:ext uri="{FF2B5EF4-FFF2-40B4-BE49-F238E27FC236}">
                <a16:creationId xmlns:a16="http://schemas.microsoft.com/office/drawing/2014/main" id="{469D1151-C598-4DA2-B27F-DDA2D8C1F13D}"/>
              </a:ext>
            </a:extLst>
          </p:cNvPr>
          <p:cNvSpPr txBox="1"/>
          <p:nvPr/>
        </p:nvSpPr>
        <p:spPr>
          <a:xfrm>
            <a:off x="-304904" y="1980369"/>
            <a:ext cx="542370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cs typeface="Calibri"/>
              </a:rPr>
              <a:t>Linear Regression</a:t>
            </a:r>
          </a:p>
          <a:p>
            <a:pPr algn="ctr"/>
            <a:endParaRPr lang="en-US" sz="2800" b="1">
              <a:solidFill>
                <a:schemeClr val="bg1"/>
              </a:solidFill>
              <a:cs typeface="Calibri"/>
            </a:endParaRPr>
          </a:p>
          <a:p>
            <a:pPr algn="ctr"/>
            <a:endParaRPr lang="en-US" sz="3200">
              <a:solidFill>
                <a:schemeClr val="bg1"/>
              </a:solidFill>
              <a:cs typeface="Calibri"/>
            </a:endParaRPr>
          </a:p>
        </p:txBody>
      </p:sp>
      <p:sp>
        <p:nvSpPr>
          <p:cNvPr id="7" name="TextBox 6">
            <a:extLst>
              <a:ext uri="{FF2B5EF4-FFF2-40B4-BE49-F238E27FC236}">
                <a16:creationId xmlns:a16="http://schemas.microsoft.com/office/drawing/2014/main" id="{3C2968AB-7B7B-4169-836A-FDE7C2F7A423}"/>
              </a:ext>
            </a:extLst>
          </p:cNvPr>
          <p:cNvSpPr txBox="1"/>
          <p:nvPr/>
        </p:nvSpPr>
        <p:spPr>
          <a:xfrm>
            <a:off x="464128" y="2594265"/>
            <a:ext cx="375631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Prediction error of 167,029 which is a large discrepancy in value and cannot provide investors a confident estimate of house prices.</a:t>
            </a:r>
          </a:p>
          <a:p>
            <a:endParaRPr lang="en-US">
              <a:solidFill>
                <a:schemeClr val="bg1"/>
              </a:solidFill>
            </a:endParaRPr>
          </a:p>
          <a:p>
            <a:r>
              <a:rPr lang="en-US">
                <a:solidFill>
                  <a:schemeClr val="bg1"/>
                </a:solidFill>
              </a:rPr>
              <a:t>Error this stands at 18% of the mean value ($930,102) for median sales </a:t>
            </a:r>
            <a:endParaRPr lang="en-US">
              <a:solidFill>
                <a:schemeClr val="bg1"/>
              </a:solidFill>
              <a:cs typeface="Calibri"/>
            </a:endParaRPr>
          </a:p>
          <a:p>
            <a:endParaRPr lang="en-US">
              <a:solidFill>
                <a:schemeClr val="bg1"/>
              </a:solidFill>
            </a:endParaRPr>
          </a:p>
          <a:p>
            <a:r>
              <a:rPr lang="en-US">
                <a:solidFill>
                  <a:schemeClr val="bg1"/>
                </a:solidFill>
              </a:rPr>
              <a:t>Strong correlation between the SEIFA data and the Median Sales shown by the R^2 value of 0.9 however this value would need to be closer to 1 to indicate a definitive and strong relationship between the variables. </a:t>
            </a:r>
            <a:endParaRPr lang="en-US">
              <a:solidFill>
                <a:schemeClr val="bg1"/>
              </a:solidFill>
              <a:cs typeface="Calibri"/>
            </a:endParaRPr>
          </a:p>
        </p:txBody>
      </p:sp>
    </p:spTree>
    <p:extLst>
      <p:ext uri="{BB962C8B-B14F-4D97-AF65-F5344CB8AC3E}">
        <p14:creationId xmlns:p14="http://schemas.microsoft.com/office/powerpoint/2010/main" val="2369937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F01CD2A4-C8E5-49D3-A134-8DDE36003A50}"/>
              </a:ext>
            </a:extLst>
          </p:cNvPr>
          <p:cNvSpPr txBox="1"/>
          <p:nvPr/>
        </p:nvSpPr>
        <p:spPr>
          <a:xfrm>
            <a:off x="94728" y="1711854"/>
            <a:ext cx="4425351" cy="3890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Aft>
                <a:spcPts val="600"/>
              </a:spcAft>
            </a:pPr>
            <a:endParaRPr lang="en-US">
              <a:solidFill>
                <a:schemeClr val="bg1"/>
              </a:solidFill>
              <a:ea typeface="+mn-lt"/>
              <a:cs typeface="+mn-lt"/>
            </a:endParaRPr>
          </a:p>
          <a:p>
            <a:pPr algn="just">
              <a:lnSpc>
                <a:spcPct val="90000"/>
              </a:lnSpc>
              <a:spcAft>
                <a:spcPts val="600"/>
              </a:spcAft>
            </a:pPr>
            <a:r>
              <a:rPr lang="en-US">
                <a:solidFill>
                  <a:schemeClr val="bg1"/>
                </a:solidFill>
                <a:cs typeface="Calibri"/>
              </a:rPr>
              <a:t>MSE corresponds to a prediction error of $</a:t>
            </a:r>
            <a:r>
              <a:rPr lang="en-US">
                <a:solidFill>
                  <a:schemeClr val="bg1"/>
                </a:solidFill>
                <a:ea typeface="+mn-lt"/>
                <a:cs typeface="+mn-lt"/>
              </a:rPr>
              <a:t>162,188</a:t>
            </a:r>
            <a:r>
              <a:rPr lang="en-US">
                <a:solidFill>
                  <a:schemeClr val="bg1"/>
                </a:solidFill>
                <a:cs typeface="Calibri"/>
              </a:rPr>
              <a:t> which is a large discrepancy in value and cannot provide investors a confident estimate of house prices. </a:t>
            </a:r>
          </a:p>
          <a:p>
            <a:pPr>
              <a:lnSpc>
                <a:spcPct val="90000"/>
              </a:lnSpc>
              <a:spcAft>
                <a:spcPts val="600"/>
              </a:spcAft>
            </a:pPr>
            <a:endParaRPr lang="en-US">
              <a:solidFill>
                <a:schemeClr val="bg1"/>
              </a:solidFill>
            </a:endParaRPr>
          </a:p>
          <a:p>
            <a:pPr algn="just">
              <a:lnSpc>
                <a:spcPct val="90000"/>
              </a:lnSpc>
              <a:spcAft>
                <a:spcPts val="600"/>
              </a:spcAft>
            </a:pPr>
            <a:r>
              <a:rPr lang="en-US">
                <a:solidFill>
                  <a:schemeClr val="bg1"/>
                </a:solidFill>
              </a:rPr>
              <a:t>18% of the mean value for median sales which is a large prediction error. There is a decent correlation between the IRSAD, IEO and Median Sales shown by the R^2 value of 0.9 however this value would need to be closer to 1 to indicate a definitive and strong relationship between the variables. </a:t>
            </a:r>
            <a:endParaRPr lang="en-US">
              <a:solidFill>
                <a:schemeClr val="bg1"/>
              </a:solidFill>
              <a:ea typeface="+mn-lt"/>
              <a:cs typeface="+mn-lt"/>
            </a:endParaRPr>
          </a:p>
          <a:p>
            <a:pPr algn="just">
              <a:lnSpc>
                <a:spcPct val="90000"/>
              </a:lnSpc>
              <a:spcAft>
                <a:spcPts val="600"/>
              </a:spcAft>
            </a:pPr>
            <a:endParaRPr lang="en-US">
              <a:solidFill>
                <a:schemeClr val="bg1"/>
              </a:solidFill>
              <a:cs typeface="Calibri" panose="020F0502020204030204"/>
            </a:endParaRPr>
          </a:p>
        </p:txBody>
      </p:sp>
      <p:pic>
        <p:nvPicPr>
          <p:cNvPr id="2" name="Picture 3" descr="Chart, line chart&#10;&#10;Description automatically generated">
            <a:extLst>
              <a:ext uri="{FF2B5EF4-FFF2-40B4-BE49-F238E27FC236}">
                <a16:creationId xmlns:a16="http://schemas.microsoft.com/office/drawing/2014/main" id="{316ADE73-B3FB-4CD2-A4C1-64F3AD316B92}"/>
              </a:ext>
            </a:extLst>
          </p:cNvPr>
          <p:cNvPicPr>
            <a:picLocks noChangeAspect="1"/>
          </p:cNvPicPr>
          <p:nvPr/>
        </p:nvPicPr>
        <p:blipFill>
          <a:blip r:embed="rId2"/>
          <a:stretch>
            <a:fillRect/>
          </a:stretch>
        </p:blipFill>
        <p:spPr>
          <a:xfrm>
            <a:off x="5027468" y="1551109"/>
            <a:ext cx="5843154" cy="3911646"/>
          </a:xfrm>
          <a:prstGeom prst="rect">
            <a:avLst/>
          </a:prstGeom>
        </p:spPr>
      </p:pic>
    </p:spTree>
    <p:extLst>
      <p:ext uri="{BB962C8B-B14F-4D97-AF65-F5344CB8AC3E}">
        <p14:creationId xmlns:p14="http://schemas.microsoft.com/office/powerpoint/2010/main" val="2208958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3" name="Picture 3" descr="Chart, histogram&#10;&#10;Description automatically generated">
            <a:extLst>
              <a:ext uri="{FF2B5EF4-FFF2-40B4-BE49-F238E27FC236}">
                <a16:creationId xmlns:a16="http://schemas.microsoft.com/office/drawing/2014/main" id="{B65EDF42-CEC8-45D3-8D47-C665C88C09EA}"/>
              </a:ext>
            </a:extLst>
          </p:cNvPr>
          <p:cNvPicPr>
            <a:picLocks noChangeAspect="1"/>
          </p:cNvPicPr>
          <p:nvPr/>
        </p:nvPicPr>
        <p:blipFill>
          <a:blip r:embed="rId2"/>
          <a:stretch>
            <a:fillRect/>
          </a:stretch>
        </p:blipFill>
        <p:spPr>
          <a:xfrm>
            <a:off x="5319132" y="1314691"/>
            <a:ext cx="6237248" cy="3875494"/>
          </a:xfrm>
          <a:prstGeom prst="rect">
            <a:avLst/>
          </a:prstGeom>
        </p:spPr>
      </p:pic>
      <p:sp>
        <p:nvSpPr>
          <p:cNvPr id="4" name="TextBox 3">
            <a:extLst>
              <a:ext uri="{FF2B5EF4-FFF2-40B4-BE49-F238E27FC236}">
                <a16:creationId xmlns:a16="http://schemas.microsoft.com/office/drawing/2014/main" id="{36A50060-93F8-4EE1-87BE-ADD27B73EAE7}"/>
              </a:ext>
            </a:extLst>
          </p:cNvPr>
          <p:cNvSpPr txBox="1"/>
          <p:nvPr/>
        </p:nvSpPr>
        <p:spPr>
          <a:xfrm>
            <a:off x="-377282" y="2856571"/>
            <a:ext cx="543807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rPr>
              <a:t>Prediction Model </a:t>
            </a:r>
            <a:endParaRPr lang="en-US" sz="2800" b="1">
              <a:solidFill>
                <a:schemeClr val="bg1"/>
              </a:solidFill>
              <a:cs typeface="Calibri"/>
            </a:endParaRPr>
          </a:p>
          <a:p>
            <a:pPr algn="ctr"/>
            <a:r>
              <a:rPr lang="en-US" sz="2800" b="1">
                <a:solidFill>
                  <a:schemeClr val="bg1"/>
                </a:solidFill>
              </a:rPr>
              <a:t>(Random Forest Regression)</a:t>
            </a:r>
            <a:endParaRPr lang="en-US" sz="3200" b="1">
              <a:solidFill>
                <a:schemeClr val="bg1"/>
              </a:solidFill>
              <a:cs typeface="Calibri"/>
            </a:endParaRPr>
          </a:p>
          <a:p>
            <a:pPr algn="ctr"/>
            <a:endParaRPr lang="en-US" sz="3200">
              <a:solidFill>
                <a:schemeClr val="bg1"/>
              </a:solidFill>
              <a:cs typeface="Calibri"/>
            </a:endParaRPr>
          </a:p>
        </p:txBody>
      </p:sp>
    </p:spTree>
    <p:extLst>
      <p:ext uri="{BB962C8B-B14F-4D97-AF65-F5344CB8AC3E}">
        <p14:creationId xmlns:p14="http://schemas.microsoft.com/office/powerpoint/2010/main" val="1530433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36A50060-93F8-4EE1-87BE-ADD27B73EAE7}"/>
              </a:ext>
            </a:extLst>
          </p:cNvPr>
          <p:cNvSpPr txBox="1"/>
          <p:nvPr/>
        </p:nvSpPr>
        <p:spPr>
          <a:xfrm>
            <a:off x="-362905" y="3201628"/>
            <a:ext cx="543807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rPr>
              <a:t>Model Comparison</a:t>
            </a:r>
            <a:endParaRPr lang="en-US" sz="2800" b="1">
              <a:solidFill>
                <a:schemeClr val="bg1"/>
              </a:solidFill>
              <a:cs typeface="Calibri"/>
            </a:endParaRPr>
          </a:p>
          <a:p>
            <a:pPr algn="ctr"/>
            <a:endParaRPr lang="en-US" sz="3200">
              <a:solidFill>
                <a:schemeClr val="bg1"/>
              </a:solidFill>
              <a:cs typeface="Calibri"/>
            </a:endParaRPr>
          </a:p>
        </p:txBody>
      </p:sp>
      <p:pic>
        <p:nvPicPr>
          <p:cNvPr id="2" name="Picture 4" descr="Table&#10;&#10;Description automatically generated">
            <a:extLst>
              <a:ext uri="{FF2B5EF4-FFF2-40B4-BE49-F238E27FC236}">
                <a16:creationId xmlns:a16="http://schemas.microsoft.com/office/drawing/2014/main" id="{75D76EE0-8CCC-4E87-A74E-4AA626260918}"/>
              </a:ext>
            </a:extLst>
          </p:cNvPr>
          <p:cNvPicPr>
            <a:picLocks noChangeAspect="1"/>
          </p:cNvPicPr>
          <p:nvPr/>
        </p:nvPicPr>
        <p:blipFill>
          <a:blip r:embed="rId2"/>
          <a:stretch>
            <a:fillRect/>
          </a:stretch>
        </p:blipFill>
        <p:spPr>
          <a:xfrm>
            <a:off x="5055079" y="2649500"/>
            <a:ext cx="6898256" cy="1544623"/>
          </a:xfrm>
          <a:prstGeom prst="rect">
            <a:avLst/>
          </a:prstGeom>
        </p:spPr>
      </p:pic>
    </p:spTree>
    <p:extLst>
      <p:ext uri="{BB962C8B-B14F-4D97-AF65-F5344CB8AC3E}">
        <p14:creationId xmlns:p14="http://schemas.microsoft.com/office/powerpoint/2010/main" val="158573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5AA8340-5110-4627-8860-23D47D980026}"/>
              </a:ext>
            </a:extLst>
          </p:cNvPr>
          <p:cNvSpPr>
            <a:spLocks noGrp="1"/>
          </p:cNvSpPr>
          <p:nvPr>
            <p:ph type="title"/>
          </p:nvPr>
        </p:nvSpPr>
        <p:spPr>
          <a:xfrm>
            <a:off x="888631" y="4760132"/>
            <a:ext cx="3947420" cy="1777829"/>
          </a:xfrm>
        </p:spPr>
        <p:txBody>
          <a:bodyPr>
            <a:normAutofit/>
          </a:bodyPr>
          <a:lstStyle/>
          <a:p>
            <a:r>
              <a:rPr lang="en-US" sz="4000" b="1">
                <a:cs typeface="Calibri Light"/>
              </a:rPr>
              <a:t>Conclusion</a:t>
            </a:r>
            <a:endParaRPr lang="en-US" sz="4000" b="1"/>
          </a:p>
        </p:txBody>
      </p:sp>
      <p:sp>
        <p:nvSpPr>
          <p:cNvPr id="50" name="Freeform: Shape 49">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Free Images : architecture, bay, boats, buildings, city ...">
            <a:extLst>
              <a:ext uri="{FF2B5EF4-FFF2-40B4-BE49-F238E27FC236}">
                <a16:creationId xmlns:a16="http://schemas.microsoft.com/office/drawing/2014/main" id="{B833997B-AB15-44E9-91A2-34C287ACC36B}"/>
              </a:ext>
            </a:extLst>
          </p:cNvPr>
          <p:cNvPicPr>
            <a:picLocks noChangeAspect="1"/>
          </p:cNvPicPr>
          <p:nvPr/>
        </p:nvPicPr>
        <p:blipFill rotWithShape="1">
          <a:blip r:embed="rId2"/>
          <a:srcRect t="16608"/>
          <a:stretch/>
        </p:blipFill>
        <p:spPr>
          <a:xfrm>
            <a:off x="1276433" y="671951"/>
            <a:ext cx="9648128" cy="3359108"/>
          </a:xfrm>
          <a:prstGeom prst="rect">
            <a:avLst/>
          </a:prstGeom>
        </p:spPr>
      </p:pic>
      <p:sp>
        <p:nvSpPr>
          <p:cNvPr id="8" name="Content Placeholder 7">
            <a:extLst>
              <a:ext uri="{FF2B5EF4-FFF2-40B4-BE49-F238E27FC236}">
                <a16:creationId xmlns:a16="http://schemas.microsoft.com/office/drawing/2014/main" id="{52F13002-6517-47AC-8389-175AD954A11E}"/>
              </a:ext>
            </a:extLst>
          </p:cNvPr>
          <p:cNvSpPr>
            <a:spLocks noGrp="1"/>
          </p:cNvSpPr>
          <p:nvPr>
            <p:ph idx="1"/>
          </p:nvPr>
        </p:nvSpPr>
        <p:spPr>
          <a:xfrm>
            <a:off x="3324960" y="5250880"/>
            <a:ext cx="8707263" cy="1770300"/>
          </a:xfrm>
        </p:spPr>
        <p:txBody>
          <a:bodyPr vert="horz" lIns="91440" tIns="45720" rIns="91440" bIns="45720" rtlCol="0" anchor="ctr">
            <a:normAutofit/>
          </a:bodyPr>
          <a:lstStyle/>
          <a:p>
            <a:pPr>
              <a:buNone/>
            </a:pPr>
            <a:r>
              <a:rPr lang="en-US" sz="1700">
                <a:ea typeface="+mn-lt"/>
                <a:cs typeface="+mn-lt"/>
              </a:rPr>
              <a:t>        - Accuracy of data we found were low due to limited data set</a:t>
            </a:r>
          </a:p>
          <a:p>
            <a:pPr>
              <a:buNone/>
            </a:pPr>
            <a:r>
              <a:rPr lang="en-US" sz="1700">
                <a:ea typeface="+mn-lt"/>
                <a:cs typeface="+mn-lt"/>
              </a:rPr>
              <a:t>        - Methods used are still correct in showing relationship between demographic factors and house sales and can be applied to larger data sets </a:t>
            </a:r>
          </a:p>
          <a:p>
            <a:pPr>
              <a:buNone/>
            </a:pPr>
            <a:r>
              <a:rPr lang="en-US" sz="1700">
                <a:ea typeface="+mn-lt"/>
                <a:cs typeface="+mn-lt"/>
              </a:rPr>
              <a:t>        - Adding new categorical factors such as if the LGA has a train station/ school </a:t>
            </a:r>
            <a:r>
              <a:rPr lang="en-US" sz="1700" err="1">
                <a:ea typeface="+mn-lt"/>
                <a:cs typeface="+mn-lt"/>
              </a:rPr>
              <a:t>etc</a:t>
            </a:r>
            <a:r>
              <a:rPr lang="en-US" sz="1700">
                <a:ea typeface="+mn-lt"/>
                <a:cs typeface="+mn-lt"/>
              </a:rPr>
              <a:t> would be interesting to improve the model through logistic regression and room for improvements on the project</a:t>
            </a:r>
            <a:endParaRPr lang="en-US" sz="1700">
              <a:cs typeface="Calibri" panose="020F0502020204030204"/>
            </a:endParaRPr>
          </a:p>
          <a:p>
            <a:pPr>
              <a:buNone/>
            </a:pPr>
            <a:endParaRPr lang="en-US" sz="1700">
              <a:cs typeface="Calibri" panose="020F0502020204030204"/>
            </a:endParaRPr>
          </a:p>
          <a:p>
            <a:pPr>
              <a:buNone/>
            </a:pPr>
            <a:endParaRPr lang="en-US" sz="1700">
              <a:cs typeface="Calibri" panose="020F0502020204030204"/>
            </a:endParaRPr>
          </a:p>
          <a:p>
            <a:pPr>
              <a:buNone/>
            </a:pPr>
            <a:endParaRPr lang="en-US" sz="1700">
              <a:cs typeface="Calibri" panose="020F0502020204030204"/>
            </a:endParaRPr>
          </a:p>
          <a:p>
            <a:pPr marL="0" indent="0">
              <a:buNone/>
            </a:pPr>
            <a:endParaRPr lang="en-US" sz="1700">
              <a:cs typeface="Calibri" panose="020F0502020204030204"/>
            </a:endParaRPr>
          </a:p>
        </p:txBody>
      </p:sp>
    </p:spTree>
    <p:extLst>
      <p:ext uri="{BB962C8B-B14F-4D97-AF65-F5344CB8AC3E}">
        <p14:creationId xmlns:p14="http://schemas.microsoft.com/office/powerpoint/2010/main" val="135114470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95FB87E-7B02-4351-A995-A47AFBAB387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1465" b="3535"/>
          <a:stretch/>
        </p:blipFill>
        <p:spPr>
          <a:xfrm>
            <a:off x="-1" y="10"/>
            <a:ext cx="12192000" cy="6857990"/>
          </a:xfrm>
          <a:prstGeom prst="rect">
            <a:avLst/>
          </a:prstGeom>
        </p:spPr>
      </p:pic>
      <p:sp>
        <p:nvSpPr>
          <p:cNvPr id="1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F366AC0-2DED-4748-8C58-D807C3135655}"/>
              </a:ext>
            </a:extLst>
          </p:cNvPr>
          <p:cNvSpPr>
            <a:spLocks noGrp="1"/>
          </p:cNvSpPr>
          <p:nvPr>
            <p:ph type="title"/>
          </p:nvPr>
        </p:nvSpPr>
        <p:spPr>
          <a:xfrm>
            <a:off x="657256" y="1987019"/>
            <a:ext cx="4204137" cy="1342754"/>
          </a:xfrm>
        </p:spPr>
        <p:txBody>
          <a:bodyPr>
            <a:normAutofit/>
          </a:bodyPr>
          <a:lstStyle/>
          <a:p>
            <a:pPr algn="ctr"/>
            <a:r>
              <a:rPr lang="en-US" b="1">
                <a:ea typeface="+mj-lt"/>
                <a:cs typeface="+mj-lt"/>
              </a:rPr>
              <a:t>An Introduction to our Project</a:t>
            </a:r>
            <a:endParaRPr lang="en-US" b="1"/>
          </a:p>
        </p:txBody>
      </p:sp>
      <p:cxnSp>
        <p:nvCxnSpPr>
          <p:cNvPr id="17" name="Straight Connector 1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C3CA7E-AB2D-4729-87D2-784ABC63C995}"/>
              </a:ext>
            </a:extLst>
          </p:cNvPr>
          <p:cNvSpPr txBox="1"/>
          <p:nvPr/>
        </p:nvSpPr>
        <p:spPr>
          <a:xfrm>
            <a:off x="306449" y="3555720"/>
            <a:ext cx="531752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Sydney is one of the most expensive property markets in the world.</a:t>
            </a:r>
            <a:endParaRPr lang="en-US" sz="2000">
              <a:cs typeface="Calibri"/>
            </a:endParaRPr>
          </a:p>
          <a:p>
            <a:pPr marL="285750" indent="-285750">
              <a:buFont typeface="Arial"/>
              <a:buChar char="•"/>
            </a:pPr>
            <a:endParaRPr lang="en-US" sz="2000">
              <a:cs typeface="Calibri"/>
            </a:endParaRPr>
          </a:p>
          <a:p>
            <a:pPr marL="285750" indent="-285750">
              <a:buFont typeface="Arial"/>
              <a:buChar char="•"/>
            </a:pPr>
            <a:r>
              <a:rPr lang="en-US" sz="2000"/>
              <a:t>Buying a house is considered a milestone in a regular life but now seems unattainable.</a:t>
            </a:r>
            <a:endParaRPr lang="en-US" sz="2000">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endParaRPr lang="en-US">
              <a:cs typeface="Calibri"/>
            </a:endParaRPr>
          </a:p>
        </p:txBody>
      </p:sp>
    </p:spTree>
    <p:extLst>
      <p:ext uri="{BB962C8B-B14F-4D97-AF65-F5344CB8AC3E}">
        <p14:creationId xmlns:p14="http://schemas.microsoft.com/office/powerpoint/2010/main" val="237332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4885DC-1B69-4F32-9400-3A8A9C10B2F5}"/>
              </a:ext>
            </a:extLst>
          </p:cNvPr>
          <p:cNvSpPr>
            <a:spLocks noGrp="1"/>
          </p:cNvSpPr>
          <p:nvPr>
            <p:ph type="title"/>
          </p:nvPr>
        </p:nvSpPr>
        <p:spPr>
          <a:xfrm>
            <a:off x="6513788" y="365125"/>
            <a:ext cx="4840010" cy="1807305"/>
          </a:xfrm>
        </p:spPr>
        <p:txBody>
          <a:bodyPr>
            <a:normAutofit/>
          </a:bodyPr>
          <a:lstStyle/>
          <a:p>
            <a:r>
              <a:rPr lang="en-US" b="1">
                <a:cs typeface="Calibri Light"/>
              </a:rPr>
              <a:t>Our Problem Scope and Statement:</a:t>
            </a:r>
            <a:endParaRPr lang="en-US" b="1"/>
          </a:p>
        </p:txBody>
      </p:sp>
      <p:pic>
        <p:nvPicPr>
          <p:cNvPr id="4" name="Picture 4">
            <a:extLst>
              <a:ext uri="{FF2B5EF4-FFF2-40B4-BE49-F238E27FC236}">
                <a16:creationId xmlns:a16="http://schemas.microsoft.com/office/drawing/2014/main" id="{5B6D1A44-6D2C-49FF-BF23-5701787ABD3F}"/>
              </a:ext>
            </a:extLst>
          </p:cNvPr>
          <p:cNvPicPr>
            <a:picLocks noChangeAspect="1"/>
          </p:cNvPicPr>
          <p:nvPr/>
        </p:nvPicPr>
        <p:blipFill rotWithShape="1">
          <a:blip r:embed="rId2"/>
          <a:srcRect l="48050" r="1781"/>
          <a:stretch/>
        </p:blipFill>
        <p:spPr>
          <a:xfrm>
            <a:off x="-14494"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0EB2D30-1608-420E-A564-A5613208759B}"/>
              </a:ext>
            </a:extLst>
          </p:cNvPr>
          <p:cNvSpPr>
            <a:spLocks noGrp="1"/>
          </p:cNvSpPr>
          <p:nvPr>
            <p:ph idx="1"/>
          </p:nvPr>
        </p:nvSpPr>
        <p:spPr>
          <a:xfrm>
            <a:off x="6513788" y="2333297"/>
            <a:ext cx="4840010" cy="3843666"/>
          </a:xfrm>
        </p:spPr>
        <p:txBody>
          <a:bodyPr vert="horz" lIns="91440" tIns="45720" rIns="91440" bIns="45720" rtlCol="0" anchor="t">
            <a:normAutofit/>
          </a:bodyPr>
          <a:lstStyle/>
          <a:p>
            <a:r>
              <a:rPr lang="en-US" sz="2400">
                <a:cs typeface="Calibri"/>
              </a:rPr>
              <a:t>What kind of relationship exists between house sales and demographic attributes?</a:t>
            </a:r>
          </a:p>
          <a:p>
            <a:r>
              <a:rPr lang="en-US" sz="2400">
                <a:cs typeface="Calibri"/>
              </a:rPr>
              <a:t>Does this relationship help predict future house prices for Sydney LGA's?</a:t>
            </a:r>
          </a:p>
        </p:txBody>
      </p:sp>
    </p:spTree>
    <p:extLst>
      <p:ext uri="{BB962C8B-B14F-4D97-AF65-F5344CB8AC3E}">
        <p14:creationId xmlns:p14="http://schemas.microsoft.com/office/powerpoint/2010/main" val="3406969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laptop, technology, electronic device, hand ...">
            <a:extLst>
              <a:ext uri="{FF2B5EF4-FFF2-40B4-BE49-F238E27FC236}">
                <a16:creationId xmlns:a16="http://schemas.microsoft.com/office/drawing/2014/main" id="{C07ACDB9-D508-4891-A847-1BD9751632DE}"/>
              </a:ext>
            </a:extLst>
          </p:cNvPr>
          <p:cNvPicPr>
            <a:picLocks noChangeAspect="1"/>
          </p:cNvPicPr>
          <p:nvPr/>
        </p:nvPicPr>
        <p:blipFill rotWithShape="1">
          <a:blip r:embed="rId2"/>
          <a:srcRect t="1372" r="23298" b="7720"/>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56446-5804-47CF-A6B3-0F01F905A523}"/>
              </a:ext>
            </a:extLst>
          </p:cNvPr>
          <p:cNvSpPr>
            <a:spLocks noGrp="1"/>
          </p:cNvSpPr>
          <p:nvPr>
            <p:ph type="title"/>
          </p:nvPr>
        </p:nvSpPr>
        <p:spPr>
          <a:xfrm>
            <a:off x="288716" y="-167063"/>
            <a:ext cx="3438144" cy="1124712"/>
          </a:xfrm>
        </p:spPr>
        <p:txBody>
          <a:bodyPr anchor="b">
            <a:normAutofit/>
          </a:bodyPr>
          <a:lstStyle/>
          <a:p>
            <a:r>
              <a:rPr lang="en-US" b="1">
                <a:cs typeface="Calibri Light"/>
              </a:rPr>
              <a:t>Our Data:</a:t>
            </a:r>
            <a:endParaRPr lang="en-US" b="1"/>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7D5FCAD-C4CB-4F6F-B231-CE7641EB7DD9}"/>
              </a:ext>
            </a:extLst>
          </p:cNvPr>
          <p:cNvSpPr txBox="1"/>
          <p:nvPr/>
        </p:nvSpPr>
        <p:spPr>
          <a:xfrm>
            <a:off x="137207" y="1290576"/>
            <a:ext cx="6585387" cy="70480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House sales dataset spanning 2018-2020 from NSW Communities &amp; Justice – Sales and Renting Quarterly Reports</a:t>
            </a:r>
            <a:endParaRPr lang="en-US" sz="2000">
              <a:cs typeface="Calibri"/>
            </a:endParaRPr>
          </a:p>
          <a:p>
            <a:endParaRPr lang="en-US" sz="2000">
              <a:cs typeface="Calibri"/>
            </a:endParaRPr>
          </a:p>
          <a:p>
            <a:pPr marL="285750" indent="-285750">
              <a:buFont typeface="Arial"/>
              <a:buChar char="•"/>
            </a:pPr>
            <a:r>
              <a:rPr lang="en-US" sz="2000">
                <a:ea typeface="+mn-lt"/>
                <a:cs typeface="+mn-lt"/>
              </a:rPr>
              <a:t>Estimated Resident Population (ERP) 2001-2020 data from Australia Bureau of Statistic (ABS)</a:t>
            </a:r>
            <a:endParaRPr lang="en-US" sz="2000">
              <a:cs typeface="Calibri"/>
            </a:endParaRPr>
          </a:p>
          <a:p>
            <a:endParaRPr lang="en-US" sz="2000">
              <a:cs typeface="Calibri"/>
            </a:endParaRPr>
          </a:p>
          <a:p>
            <a:pPr marL="285750" indent="-285750">
              <a:buFont typeface="Arial"/>
              <a:buChar char="•"/>
            </a:pPr>
            <a:r>
              <a:rPr lang="en-US" sz="2000">
                <a:cs typeface="Calibri"/>
              </a:rPr>
              <a:t>Socio-Economic Indexes for Area (SEIFA) 2016 data from Australia Bureau of Statistics (ABS)</a:t>
            </a:r>
            <a:endParaRPr lang="en-US"/>
          </a:p>
          <a:p>
            <a:pPr marL="742950" lvl="1" indent="-285750">
              <a:buFont typeface="Arial"/>
              <a:buChar char="•"/>
            </a:pPr>
            <a:r>
              <a:rPr lang="en-US" sz="2000">
                <a:cs typeface="Calibri"/>
              </a:rPr>
              <a:t>Includes 4 different indexes: Socio-Economic Disadvantage, Socio-Economic Disadvantage and Advantage, Education and Occupation, Economic Resources</a:t>
            </a:r>
          </a:p>
          <a:p>
            <a:pPr marL="742950" lvl="1" indent="-285750">
              <a:buFont typeface="Arial"/>
              <a:buChar char="•"/>
            </a:pPr>
            <a:r>
              <a:rPr lang="en-US" sz="2000">
                <a:ea typeface="+mn-lt"/>
                <a:cs typeface="+mn-lt"/>
              </a:rPr>
              <a:t>Assumption: Indexes remains constant from 2016 to 2020</a:t>
            </a:r>
            <a:endParaRPr lang="en-US" sz="2000">
              <a:cs typeface="Calibri"/>
            </a:endParaRPr>
          </a:p>
          <a:p>
            <a:pPr lvl="1"/>
            <a:endParaRPr lang="en-US" sz="2000">
              <a:cs typeface="Calibri"/>
            </a:endParaRPr>
          </a:p>
          <a:p>
            <a:pPr marL="285750" indent="-285750">
              <a:buFont typeface="Arial"/>
              <a:buChar char="•"/>
            </a:pPr>
            <a:endParaRPr lang="en-US" sz="2000">
              <a:cs typeface="Calibri"/>
            </a:endParaRPr>
          </a:p>
          <a:p>
            <a:pPr marL="742950" lvl="1" indent="-285750">
              <a:buFont typeface="Arial"/>
              <a:buChar char="•"/>
            </a:pPr>
            <a:endParaRPr lang="en-US" sz="2000">
              <a:cs typeface="Calibri"/>
            </a:endParaRPr>
          </a:p>
          <a:p>
            <a:endParaRPr lang="en-US" sz="2000">
              <a:cs typeface="Calibri"/>
            </a:endParaRPr>
          </a:p>
          <a:p>
            <a:pPr marL="285750" indent="-285750">
              <a:buFont typeface="Arial"/>
              <a:buChar char="•"/>
            </a:pPr>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416641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D87C3-8BBD-4041-9017-3EE32784F57C}"/>
              </a:ext>
            </a:extLst>
          </p:cNvPr>
          <p:cNvSpPr>
            <a:spLocks noGrp="1"/>
          </p:cNvSpPr>
          <p:nvPr>
            <p:ph type="title"/>
          </p:nvPr>
        </p:nvSpPr>
        <p:spPr>
          <a:xfrm>
            <a:off x="867664" y="4738624"/>
            <a:ext cx="5557374" cy="1591056"/>
          </a:xfrm>
        </p:spPr>
        <p:txBody>
          <a:bodyPr vert="horz" lIns="91440" tIns="45720" rIns="91440" bIns="45720" rtlCol="0" anchor="t">
            <a:normAutofit/>
          </a:bodyPr>
          <a:lstStyle/>
          <a:p>
            <a:r>
              <a:rPr lang="en-US" b="1"/>
              <a:t>Data Preparation - Obstacles</a:t>
            </a:r>
          </a:p>
        </p:txBody>
      </p:sp>
      <p:pic>
        <p:nvPicPr>
          <p:cNvPr id="6" name="Picture 6" descr="Text&#10;&#10;Description automatically generated">
            <a:extLst>
              <a:ext uri="{FF2B5EF4-FFF2-40B4-BE49-F238E27FC236}">
                <a16:creationId xmlns:a16="http://schemas.microsoft.com/office/drawing/2014/main" id="{C2C76AEC-855E-4638-A14E-75D6C6ACCA48}"/>
              </a:ext>
            </a:extLst>
          </p:cNvPr>
          <p:cNvPicPr>
            <a:picLocks noChangeAspect="1"/>
          </p:cNvPicPr>
          <p:nvPr/>
        </p:nvPicPr>
        <p:blipFill rotWithShape="1">
          <a:blip r:embed="rId2"/>
          <a:srcRect l="10448" t="-226" r="-1120" b="52822"/>
          <a:stretch/>
        </p:blipFill>
        <p:spPr>
          <a:xfrm>
            <a:off x="6521051" y="687010"/>
            <a:ext cx="1986113" cy="3432582"/>
          </a:xfrm>
          <a:prstGeom prst="rect">
            <a:avLst/>
          </a:prstGeom>
        </p:spPr>
      </p:pic>
      <p:pic>
        <p:nvPicPr>
          <p:cNvPr id="4" name="Picture 4" descr="Table&#10;&#10;Description automatically generated">
            <a:extLst>
              <a:ext uri="{FF2B5EF4-FFF2-40B4-BE49-F238E27FC236}">
                <a16:creationId xmlns:a16="http://schemas.microsoft.com/office/drawing/2014/main" id="{A3793E94-AE88-498D-B7EF-9FEBB13B2315}"/>
              </a:ext>
            </a:extLst>
          </p:cNvPr>
          <p:cNvPicPr>
            <a:picLocks noChangeAspect="1"/>
          </p:cNvPicPr>
          <p:nvPr/>
        </p:nvPicPr>
        <p:blipFill>
          <a:blip r:embed="rId3"/>
          <a:stretch>
            <a:fillRect/>
          </a:stretch>
        </p:blipFill>
        <p:spPr>
          <a:xfrm>
            <a:off x="3046710" y="684817"/>
            <a:ext cx="2220157" cy="3432583"/>
          </a:xfrm>
          <a:prstGeom prst="rect">
            <a:avLst/>
          </a:prstGeom>
        </p:spPr>
      </p:pic>
      <p:pic>
        <p:nvPicPr>
          <p:cNvPr id="7" name="Picture 6" descr="Text&#10;&#10;Description automatically generated">
            <a:extLst>
              <a:ext uri="{FF2B5EF4-FFF2-40B4-BE49-F238E27FC236}">
                <a16:creationId xmlns:a16="http://schemas.microsoft.com/office/drawing/2014/main" id="{56DA74D4-21AD-4767-90EE-5EA21DDB87A7}"/>
              </a:ext>
            </a:extLst>
          </p:cNvPr>
          <p:cNvPicPr>
            <a:picLocks noChangeAspect="1"/>
          </p:cNvPicPr>
          <p:nvPr/>
        </p:nvPicPr>
        <p:blipFill rotWithShape="1">
          <a:blip r:embed="rId2"/>
          <a:srcRect l="10448" t="46952" r="-1120" b="1129"/>
          <a:stretch/>
        </p:blipFill>
        <p:spPr>
          <a:xfrm>
            <a:off x="9485403" y="684817"/>
            <a:ext cx="1813396" cy="3432583"/>
          </a:xfrm>
          <a:prstGeom prst="rect">
            <a:avLst/>
          </a:prstGeom>
        </p:spPr>
      </p:pic>
      <p:pic>
        <p:nvPicPr>
          <p:cNvPr id="5" name="Picture 5" descr="Graphical user interface, text&#10;&#10;Description automatically generated">
            <a:extLst>
              <a:ext uri="{FF2B5EF4-FFF2-40B4-BE49-F238E27FC236}">
                <a16:creationId xmlns:a16="http://schemas.microsoft.com/office/drawing/2014/main" id="{C0BC7A2B-C65E-44F7-9409-0BDEF3ED25DA}"/>
              </a:ext>
            </a:extLst>
          </p:cNvPr>
          <p:cNvPicPr>
            <a:picLocks noChangeAspect="1"/>
          </p:cNvPicPr>
          <p:nvPr/>
        </p:nvPicPr>
        <p:blipFill>
          <a:blip r:embed="rId4"/>
          <a:stretch>
            <a:fillRect/>
          </a:stretch>
        </p:blipFill>
        <p:spPr>
          <a:xfrm>
            <a:off x="865162" y="684817"/>
            <a:ext cx="1552501" cy="3788184"/>
          </a:xfrm>
          <a:prstGeom prst="rect">
            <a:avLst/>
          </a:prstGeom>
        </p:spPr>
      </p:pic>
      <p:grpSp>
        <p:nvGrpSpPr>
          <p:cNvPr id="15" name="Group 14">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2474" y="4592474"/>
            <a:ext cx="1128382" cy="847206"/>
            <a:chOff x="8183879" y="1000124"/>
            <a:chExt cx="1562267" cy="1172973"/>
          </a:xfrm>
        </p:grpSpPr>
        <p:sp>
          <p:nvSpPr>
            <p:cNvPr id="16"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14161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EF81A-6E89-45ED-BFD0-3D7FC6210696}"/>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b="1" kern="1200">
                <a:latin typeface="+mj-lt"/>
                <a:ea typeface="+mj-ea"/>
                <a:cs typeface="+mj-cs"/>
              </a:rPr>
              <a:t>Data Preparation – More Obstacles</a:t>
            </a:r>
          </a:p>
        </p:txBody>
      </p:sp>
      <p:sp>
        <p:nvSpPr>
          <p:cNvPr id="7" name="TextBox 6">
            <a:extLst>
              <a:ext uri="{FF2B5EF4-FFF2-40B4-BE49-F238E27FC236}">
                <a16:creationId xmlns:a16="http://schemas.microsoft.com/office/drawing/2014/main" id="{404FF9E5-D545-4304-AC67-636045619877}"/>
              </a:ext>
            </a:extLst>
          </p:cNvPr>
          <p:cNvSpPr txBox="1"/>
          <p:nvPr/>
        </p:nvSpPr>
        <p:spPr>
          <a:xfrm>
            <a:off x="643469" y="1782981"/>
            <a:ext cx="6591926" cy="7218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How the 2018-2020 data is presented (Excel files):</a:t>
            </a:r>
          </a:p>
        </p:txBody>
      </p:sp>
      <p:grpSp>
        <p:nvGrpSpPr>
          <p:cNvPr id="11"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57243EF3-9F47-4856-ACB9-C59991B74471}"/>
              </a:ext>
            </a:extLst>
          </p:cNvPr>
          <p:cNvPicPr>
            <a:picLocks noChangeAspect="1"/>
          </p:cNvPicPr>
          <p:nvPr/>
        </p:nvPicPr>
        <p:blipFill rotWithShape="1">
          <a:blip r:embed="rId2"/>
          <a:srcRect l="343" t="-718" r="46609" b="55835"/>
          <a:stretch/>
        </p:blipFill>
        <p:spPr>
          <a:xfrm>
            <a:off x="1107949" y="2432254"/>
            <a:ext cx="10164812" cy="4108375"/>
          </a:xfrm>
          <a:prstGeom prst="rect">
            <a:avLst/>
          </a:prstGeom>
        </p:spPr>
      </p:pic>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0051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raphical user interface, text, application, email, Teams&#10;&#10;Description automatically generated">
            <a:extLst>
              <a:ext uri="{FF2B5EF4-FFF2-40B4-BE49-F238E27FC236}">
                <a16:creationId xmlns:a16="http://schemas.microsoft.com/office/drawing/2014/main" id="{4EA99C30-F8F1-4D95-8350-A33307547707}"/>
              </a:ext>
            </a:extLst>
          </p:cNvPr>
          <p:cNvPicPr>
            <a:picLocks noChangeAspect="1"/>
          </p:cNvPicPr>
          <p:nvPr/>
        </p:nvPicPr>
        <p:blipFill rotWithShape="1">
          <a:blip r:embed="rId2"/>
          <a:srcRect l="3795" t="-1138" r="30033" b="46942"/>
          <a:stretch/>
        </p:blipFill>
        <p:spPr>
          <a:xfrm>
            <a:off x="275771" y="3531574"/>
            <a:ext cx="5821954" cy="2764724"/>
          </a:xfrm>
          <a:prstGeom prst="rect">
            <a:avLst/>
          </a:prstGeom>
        </p:spPr>
      </p:pic>
      <p:sp>
        <p:nvSpPr>
          <p:cNvPr id="11" name="TextBox 10">
            <a:extLst>
              <a:ext uri="{FF2B5EF4-FFF2-40B4-BE49-F238E27FC236}">
                <a16:creationId xmlns:a16="http://schemas.microsoft.com/office/drawing/2014/main" id="{9087B8F2-8BD0-48B5-B0EF-95D52E303115}"/>
              </a:ext>
            </a:extLst>
          </p:cNvPr>
          <p:cNvSpPr txBox="1"/>
          <p:nvPr/>
        </p:nvSpPr>
        <p:spPr>
          <a:xfrm>
            <a:off x="6710588" y="658132"/>
            <a:ext cx="47606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tried to convert the PDFs into CSV files but we encountered endless formatting errors where the data became unreadable.</a:t>
            </a:r>
          </a:p>
        </p:txBody>
      </p:sp>
      <p:pic>
        <p:nvPicPr>
          <p:cNvPr id="12" name="Picture 12" descr="Table&#10;&#10;Description automatically generated">
            <a:extLst>
              <a:ext uri="{FF2B5EF4-FFF2-40B4-BE49-F238E27FC236}">
                <a16:creationId xmlns:a16="http://schemas.microsoft.com/office/drawing/2014/main" id="{500FB933-C83A-43EB-B737-3F1420947A5A}"/>
              </a:ext>
            </a:extLst>
          </p:cNvPr>
          <p:cNvPicPr>
            <a:picLocks noChangeAspect="1"/>
          </p:cNvPicPr>
          <p:nvPr/>
        </p:nvPicPr>
        <p:blipFill>
          <a:blip r:embed="rId3"/>
          <a:stretch>
            <a:fillRect/>
          </a:stretch>
        </p:blipFill>
        <p:spPr>
          <a:xfrm>
            <a:off x="6560459" y="1783137"/>
            <a:ext cx="5319484" cy="4859268"/>
          </a:xfrm>
          <a:prstGeom prst="rect">
            <a:avLst/>
          </a:prstGeom>
        </p:spPr>
      </p:pic>
      <p:pic>
        <p:nvPicPr>
          <p:cNvPr id="14" name="Picture 14" descr="Graphical user interface, text, application, email&#10;&#10;Description automatically generated">
            <a:extLst>
              <a:ext uri="{FF2B5EF4-FFF2-40B4-BE49-F238E27FC236}">
                <a16:creationId xmlns:a16="http://schemas.microsoft.com/office/drawing/2014/main" id="{4F26100A-2A2C-4377-9192-951692FD9D7C}"/>
              </a:ext>
            </a:extLst>
          </p:cNvPr>
          <p:cNvPicPr>
            <a:picLocks noChangeAspect="1"/>
          </p:cNvPicPr>
          <p:nvPr/>
        </p:nvPicPr>
        <p:blipFill>
          <a:blip r:embed="rId4"/>
          <a:stretch>
            <a:fillRect/>
          </a:stretch>
        </p:blipFill>
        <p:spPr>
          <a:xfrm>
            <a:off x="275772" y="461329"/>
            <a:ext cx="5820228" cy="2655114"/>
          </a:xfrm>
          <a:prstGeom prst="rect">
            <a:avLst/>
          </a:prstGeom>
        </p:spPr>
      </p:pic>
      <p:sp>
        <p:nvSpPr>
          <p:cNvPr id="8" name="Arrow: Right 7">
            <a:extLst>
              <a:ext uri="{FF2B5EF4-FFF2-40B4-BE49-F238E27FC236}">
                <a16:creationId xmlns:a16="http://schemas.microsoft.com/office/drawing/2014/main" id="{A01A05BC-8299-48DD-A9D4-4DCE7913589D}"/>
              </a:ext>
            </a:extLst>
          </p:cNvPr>
          <p:cNvSpPr/>
          <p:nvPr/>
        </p:nvSpPr>
        <p:spPr>
          <a:xfrm rot="10800000">
            <a:off x="3095825" y="2678685"/>
            <a:ext cx="979714" cy="48622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7DC9F3B-952E-40A9-9C91-9BD13A983989}"/>
              </a:ext>
            </a:extLst>
          </p:cNvPr>
          <p:cNvSpPr/>
          <p:nvPr/>
        </p:nvSpPr>
        <p:spPr>
          <a:xfrm rot="10800000">
            <a:off x="2283024" y="5755713"/>
            <a:ext cx="979714" cy="48622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2094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3151A-1C47-41FF-AFEE-E7DE8532CB1A}"/>
              </a:ext>
            </a:extLst>
          </p:cNvPr>
          <p:cNvSpPr>
            <a:spLocks noGrp="1"/>
          </p:cNvSpPr>
          <p:nvPr>
            <p:ph type="title"/>
          </p:nvPr>
        </p:nvSpPr>
        <p:spPr>
          <a:xfrm>
            <a:off x="1371599" y="294538"/>
            <a:ext cx="9895951" cy="1033669"/>
          </a:xfrm>
        </p:spPr>
        <p:txBody>
          <a:bodyPr>
            <a:normAutofit/>
          </a:bodyPr>
          <a:lstStyle/>
          <a:p>
            <a:r>
              <a:rPr lang="en-US" b="1">
                <a:solidFill>
                  <a:srgbClr val="FFFFFF"/>
                </a:solidFill>
                <a:cs typeface="Calibri Light"/>
              </a:rPr>
              <a:t>Combining multiple datasets </a:t>
            </a:r>
            <a:endParaRPr lang="en-US" b="1">
              <a:solidFill>
                <a:srgbClr val="FFFFFF"/>
              </a:solidFill>
            </a:endParaRPr>
          </a:p>
        </p:txBody>
      </p:sp>
      <p:sp>
        <p:nvSpPr>
          <p:cNvPr id="3" name="Content Placeholder 2">
            <a:extLst>
              <a:ext uri="{FF2B5EF4-FFF2-40B4-BE49-F238E27FC236}">
                <a16:creationId xmlns:a16="http://schemas.microsoft.com/office/drawing/2014/main" id="{3633C96C-1C3D-4767-932E-275F922AD336}"/>
              </a:ext>
            </a:extLst>
          </p:cNvPr>
          <p:cNvSpPr>
            <a:spLocks noGrp="1"/>
          </p:cNvSpPr>
          <p:nvPr>
            <p:ph idx="1"/>
          </p:nvPr>
        </p:nvSpPr>
        <p:spPr>
          <a:xfrm>
            <a:off x="1464526" y="1965075"/>
            <a:ext cx="9724031" cy="1276554"/>
          </a:xfrm>
        </p:spPr>
        <p:txBody>
          <a:bodyPr anchor="ctr">
            <a:normAutofit/>
          </a:bodyPr>
          <a:lstStyle/>
          <a:p>
            <a:r>
              <a:rPr lang="en-US" sz="2000">
                <a:cs typeface="Calibri"/>
              </a:rPr>
              <a:t>After the creation of the '</a:t>
            </a:r>
            <a:r>
              <a:rPr lang="en-US" sz="2000" err="1">
                <a:cs typeface="Calibri"/>
              </a:rPr>
              <a:t>masterDF</a:t>
            </a:r>
            <a:r>
              <a:rPr lang="en-US" sz="2000">
                <a:cs typeface="Calibri"/>
              </a:rPr>
              <a:t>' file, we needed to combine other datasets that had economic and age factors to enhance the quality of analysis. We merged the other datasets into the original '</a:t>
            </a:r>
            <a:r>
              <a:rPr lang="en-US" sz="2000" err="1">
                <a:cs typeface="Calibri"/>
              </a:rPr>
              <a:t>masterDF</a:t>
            </a:r>
            <a:r>
              <a:rPr lang="en-US" sz="2000">
                <a:cs typeface="Calibri"/>
              </a:rPr>
              <a:t>' file. </a:t>
            </a:r>
            <a:endParaRPr lang="en-US" sz="2000"/>
          </a:p>
        </p:txBody>
      </p:sp>
      <p:pic>
        <p:nvPicPr>
          <p:cNvPr id="19" name="Picture 20" descr="Table&#10;&#10;Description automatically generated">
            <a:extLst>
              <a:ext uri="{FF2B5EF4-FFF2-40B4-BE49-F238E27FC236}">
                <a16:creationId xmlns:a16="http://schemas.microsoft.com/office/drawing/2014/main" id="{553669E4-11DC-4B04-AA0B-B72DA2B9DF5F}"/>
              </a:ext>
            </a:extLst>
          </p:cNvPr>
          <p:cNvPicPr>
            <a:picLocks noChangeAspect="1"/>
          </p:cNvPicPr>
          <p:nvPr/>
        </p:nvPicPr>
        <p:blipFill>
          <a:blip r:embed="rId2"/>
          <a:stretch>
            <a:fillRect/>
          </a:stretch>
        </p:blipFill>
        <p:spPr>
          <a:xfrm>
            <a:off x="1499838" y="3579885"/>
            <a:ext cx="9192321" cy="2235131"/>
          </a:xfrm>
          <a:prstGeom prst="rect">
            <a:avLst/>
          </a:prstGeom>
        </p:spPr>
      </p:pic>
    </p:spTree>
    <p:extLst>
      <p:ext uri="{BB962C8B-B14F-4D97-AF65-F5344CB8AC3E}">
        <p14:creationId xmlns:p14="http://schemas.microsoft.com/office/powerpoint/2010/main" val="78393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269FD-D6CD-4113-864B-5D6A16D19321}"/>
              </a:ext>
            </a:extLst>
          </p:cNvPr>
          <p:cNvSpPr>
            <a:spLocks noGrp="1"/>
          </p:cNvSpPr>
          <p:nvPr>
            <p:ph type="title"/>
          </p:nvPr>
        </p:nvSpPr>
        <p:spPr>
          <a:xfrm>
            <a:off x="1171074" y="1396686"/>
            <a:ext cx="3240506" cy="4064628"/>
          </a:xfrm>
        </p:spPr>
        <p:txBody>
          <a:bodyPr>
            <a:normAutofit/>
          </a:bodyPr>
          <a:lstStyle/>
          <a:p>
            <a:r>
              <a:rPr lang="en-US" b="1">
                <a:solidFill>
                  <a:srgbClr val="FFFFFF"/>
                </a:solidFill>
                <a:cs typeface="Calibri Light"/>
              </a:rPr>
              <a:t>Data Visualization Techniques</a:t>
            </a:r>
            <a:endParaRPr lang="en-US" b="1">
              <a:solidFill>
                <a:srgbClr val="FFFFFF"/>
              </a:solidFill>
            </a:endParaRPr>
          </a:p>
        </p:txBody>
      </p:sp>
      <p:sp>
        <p:nvSpPr>
          <p:cNvPr id="25" name="Arc 24">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8AAC861-D33F-405D-BAE6-772D68512B8B}"/>
              </a:ext>
            </a:extLst>
          </p:cNvPr>
          <p:cNvSpPr>
            <a:spLocks noGrp="1"/>
          </p:cNvSpPr>
          <p:nvPr>
            <p:ph idx="1"/>
          </p:nvPr>
        </p:nvSpPr>
        <p:spPr>
          <a:xfrm>
            <a:off x="5370153" y="1526033"/>
            <a:ext cx="5536397" cy="3935281"/>
          </a:xfrm>
        </p:spPr>
        <p:txBody>
          <a:bodyPr vert="horz" lIns="91440" tIns="45720" rIns="91440" bIns="45720" rtlCol="0" anchor="t">
            <a:normAutofit lnSpcReduction="10000"/>
          </a:bodyPr>
          <a:lstStyle/>
          <a:p>
            <a:r>
              <a:rPr lang="en-US">
                <a:cs typeface="Calibri"/>
              </a:rPr>
              <a:t>Line graphs</a:t>
            </a:r>
          </a:p>
          <a:p>
            <a:r>
              <a:rPr lang="en-US">
                <a:cs typeface="Calibri"/>
              </a:rPr>
              <a:t>Bar chart</a:t>
            </a:r>
          </a:p>
          <a:p>
            <a:r>
              <a:rPr lang="en-US">
                <a:cs typeface="Calibri"/>
              </a:rPr>
              <a:t>Stacked bar chart</a:t>
            </a:r>
          </a:p>
          <a:p>
            <a:r>
              <a:rPr lang="en-US">
                <a:cs typeface="Calibri"/>
              </a:rPr>
              <a:t>Horizontal bar chart</a:t>
            </a:r>
          </a:p>
          <a:p>
            <a:r>
              <a:rPr lang="en-US">
                <a:cs typeface="Calibri"/>
              </a:rPr>
              <a:t>Correlation matrix</a:t>
            </a:r>
          </a:p>
          <a:p>
            <a:r>
              <a:rPr lang="en-US">
                <a:cs typeface="Calibri"/>
              </a:rPr>
              <a:t>Pair-plot</a:t>
            </a:r>
          </a:p>
          <a:p>
            <a:r>
              <a:rPr lang="en-US">
                <a:cs typeface="Calibri"/>
              </a:rPr>
              <a:t>Scatter-plot</a:t>
            </a:r>
          </a:p>
          <a:p>
            <a:r>
              <a:rPr lang="en-US">
                <a:cs typeface="Calibri"/>
              </a:rPr>
              <a:t>Distribution-plot</a:t>
            </a:r>
          </a:p>
          <a:p>
            <a:endParaRPr lang="en-US">
              <a:cs typeface="Calibri"/>
            </a:endParaRPr>
          </a:p>
        </p:txBody>
      </p:sp>
      <p:pic>
        <p:nvPicPr>
          <p:cNvPr id="4" name="Picture 4" descr="Chart&#10;&#10;Description automatically generated">
            <a:extLst>
              <a:ext uri="{FF2B5EF4-FFF2-40B4-BE49-F238E27FC236}">
                <a16:creationId xmlns:a16="http://schemas.microsoft.com/office/drawing/2014/main" id="{996D0288-A63E-4ABE-B3ED-EADA4DE24A90}"/>
              </a:ext>
            </a:extLst>
          </p:cNvPr>
          <p:cNvPicPr>
            <a:picLocks noChangeAspect="1"/>
          </p:cNvPicPr>
          <p:nvPr/>
        </p:nvPicPr>
        <p:blipFill>
          <a:blip r:embed="rId2"/>
          <a:stretch>
            <a:fillRect/>
          </a:stretch>
        </p:blipFill>
        <p:spPr>
          <a:xfrm>
            <a:off x="8212841" y="4100346"/>
            <a:ext cx="3981051" cy="2755383"/>
          </a:xfrm>
          <a:prstGeom prst="rect">
            <a:avLst/>
          </a:prstGeom>
        </p:spPr>
      </p:pic>
    </p:spTree>
    <p:extLst>
      <p:ext uri="{BB962C8B-B14F-4D97-AF65-F5344CB8AC3E}">
        <p14:creationId xmlns:p14="http://schemas.microsoft.com/office/powerpoint/2010/main" val="3384276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37FB0D1D6F9D4C9851EBB22F64A07D" ma:contentTypeVersion="2" ma:contentTypeDescription="Create a new document." ma:contentTypeScope="" ma:versionID="ea9cad4faedbc97e4b5e84d6789f4dbf">
  <xsd:schema xmlns:xsd="http://www.w3.org/2001/XMLSchema" xmlns:xs="http://www.w3.org/2001/XMLSchema" xmlns:p="http://schemas.microsoft.com/office/2006/metadata/properties" xmlns:ns3="7824fa95-8141-48f5-b519-29ccc7dc2d50" targetNamespace="http://schemas.microsoft.com/office/2006/metadata/properties" ma:root="true" ma:fieldsID="acd5fcde35bece7bd921653f5ce9215e" ns3:_="">
    <xsd:import namespace="7824fa95-8141-48f5-b519-29ccc7dc2d50"/>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24fa95-8141-48f5-b519-29ccc7dc2d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F87CD3-B19C-4E58-A371-EF08C9060F04}">
  <ds:schemaRefs>
    <ds:schemaRef ds:uri="7824fa95-8141-48f5-b519-29ccc7dc2d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40D7194-5940-4F69-95AB-4DB2D1DBCC17}">
  <ds:schemaRefs>
    <ds:schemaRef ds:uri="7824fa95-8141-48f5-b519-29ccc7dc2d5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975B6E1-B26E-47D3-8727-6DC992DC37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COMP2200 Data Science Group Project</vt:lpstr>
      <vt:lpstr>An Introduction to our Project</vt:lpstr>
      <vt:lpstr>Our Problem Scope and Statement:</vt:lpstr>
      <vt:lpstr>Our Data:</vt:lpstr>
      <vt:lpstr>Data Preparation - Obstacles</vt:lpstr>
      <vt:lpstr>Data Preparation – More Obstacles</vt:lpstr>
      <vt:lpstr>PowerPoint Presentation</vt:lpstr>
      <vt:lpstr>Combining multiple datasets </vt:lpstr>
      <vt:lpstr>Data Visualization Techniques</vt:lpstr>
      <vt:lpstr>Prediction Models</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Pranava Brown</dc:creator>
  <cp:revision>2</cp:revision>
  <dcterms:created xsi:type="dcterms:W3CDTF">2021-11-03T11:29:34Z</dcterms:created>
  <dcterms:modified xsi:type="dcterms:W3CDTF">2021-11-07T13:23:58Z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0x0101008337FB0D1D6F9D4C9851EBB22F64A07D</vt:lpwstr>
  </property>
</Properties>
</file>